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5"/>
  </p:notesMasterIdLst>
  <p:sldIdLst>
    <p:sldId id="256" r:id="rId2"/>
    <p:sldId id="1917" r:id="rId3"/>
    <p:sldId id="1162" r:id="rId4"/>
    <p:sldId id="1884" r:id="rId5"/>
    <p:sldId id="1885" r:id="rId6"/>
    <p:sldId id="1886" r:id="rId7"/>
    <p:sldId id="1909" r:id="rId8"/>
    <p:sldId id="1887" r:id="rId9"/>
    <p:sldId id="1178" r:id="rId10"/>
    <p:sldId id="1910" r:id="rId11"/>
    <p:sldId id="1911" r:id="rId12"/>
    <p:sldId id="1912" r:id="rId13"/>
    <p:sldId id="1908" r:id="rId14"/>
    <p:sldId id="1891" r:id="rId15"/>
    <p:sldId id="1892" r:id="rId16"/>
    <p:sldId id="1893" r:id="rId17"/>
    <p:sldId id="1894" r:id="rId18"/>
    <p:sldId id="1907" r:id="rId19"/>
    <p:sldId id="1895" r:id="rId20"/>
    <p:sldId id="1916" r:id="rId21"/>
    <p:sldId id="1913" r:id="rId22"/>
    <p:sldId id="1914" r:id="rId23"/>
    <p:sldId id="1915" r:id="rId24"/>
    <p:sldId id="1896" r:id="rId25"/>
    <p:sldId id="1897" r:id="rId26"/>
    <p:sldId id="1282" r:id="rId27"/>
    <p:sldId id="1283" r:id="rId28"/>
    <p:sldId id="1163" r:id="rId29"/>
    <p:sldId id="575" r:id="rId30"/>
    <p:sldId id="1898" r:id="rId31"/>
    <p:sldId id="1184" r:id="rId32"/>
    <p:sldId id="1899" r:id="rId33"/>
    <p:sldId id="1167" r:id="rId34"/>
    <p:sldId id="1900" r:id="rId35"/>
    <p:sldId id="1901" r:id="rId36"/>
    <p:sldId id="1902" r:id="rId37"/>
    <p:sldId id="1903" r:id="rId38"/>
    <p:sldId id="1904" r:id="rId39"/>
    <p:sldId id="1905" r:id="rId40"/>
    <p:sldId id="1364" r:id="rId41"/>
    <p:sldId id="1366" r:id="rId42"/>
    <p:sldId id="1367" r:id="rId43"/>
    <p:sldId id="1906" r:id="rId4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303" autoAdjust="0"/>
    <p:restoredTop sz="95309"/>
  </p:normalViewPr>
  <p:slideViewPr>
    <p:cSldViewPr snapToGrid="0">
      <p:cViewPr varScale="1">
        <p:scale>
          <a:sx n="127" d="100"/>
          <a:sy n="127" d="100"/>
        </p:scale>
        <p:origin x="20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91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41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26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6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99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0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8.jpg"/><Relationship Id="rId3" Type="http://schemas.openxmlformats.org/officeDocument/2006/relationships/image" Target="../media/image18.jpg"/><Relationship Id="rId7" Type="http://schemas.openxmlformats.org/officeDocument/2006/relationships/image" Target="../media/image22.wmf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mf"/><Relationship Id="rId11" Type="http://schemas.openxmlformats.org/officeDocument/2006/relationships/image" Target="../media/image26.wmf"/><Relationship Id="rId5" Type="http://schemas.openxmlformats.org/officeDocument/2006/relationships/image" Target="../media/image20.png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https://www.cs.virginia.edu/~bjc8c/class/cs6456-f19/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6FC26-D2F5-A646-80A0-51D951184BBF}"/>
              </a:ext>
            </a:extLst>
          </p:cNvPr>
          <p:cNvSpPr txBox="1"/>
          <p:nvPr/>
        </p:nvSpPr>
        <p:spPr>
          <a:xfrm>
            <a:off x="279609" y="5141317"/>
            <a:ext cx="3033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Slides modified from CS162 at UCB</a:t>
            </a:r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825500" y="1339323"/>
            <a:ext cx="7429500" cy="317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127000"/>
            <a:ext cx="5969000" cy="444500"/>
          </a:xfrm>
        </p:spPr>
        <p:txBody>
          <a:bodyPr>
            <a:normAutofit fontScale="90000"/>
          </a:bodyPr>
          <a:lstStyle/>
          <a:p>
            <a:r>
              <a:rPr lang="en-US" sz="3333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68152" y="698500"/>
            <a:ext cx="7159848" cy="381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5250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Process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0987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80323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 err="1">
                <a:latin typeface="+mj-lt"/>
                <a:ea typeface="Gill Sans" charset="0"/>
                <a:cs typeface="Gill Sans" charset="0"/>
              </a:rPr>
              <a:t>Filesystems</a:t>
            </a:r>
            <a:endParaRPr lang="en-US" sz="1583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2461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78198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6815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Architecture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Dependent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42552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34026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81979" y="2672824"/>
            <a:ext cx="1346021" cy="825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Network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880323" y="2672824"/>
            <a:ext cx="1346021" cy="825500"/>
            <a:chOff x="3733800" y="3276600"/>
            <a:chExt cx="1615225" cy="990600"/>
          </a:xfrm>
          <a:solidFill>
            <a:schemeClr val="bg1"/>
          </a:solidFill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80323" y="3561824"/>
            <a:ext cx="1346021" cy="825500"/>
            <a:chOff x="3733800" y="4419600"/>
            <a:chExt cx="1615225" cy="990600"/>
          </a:xfrm>
          <a:solidFill>
            <a:schemeClr val="bg1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Block</a:t>
              </a:r>
              <a:br>
                <a:rPr lang="en-US" sz="1500" dirty="0">
                  <a:latin typeface="+mj-lt"/>
                  <a:ea typeface="Gill Sans" charset="0"/>
                  <a:cs typeface="Gill Sans" charset="0"/>
                </a:rPr>
              </a:b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244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800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356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81979" y="3561824"/>
            <a:ext cx="1346021" cy="825500"/>
            <a:chOff x="7223974" y="4419600"/>
            <a:chExt cx="1615225" cy="990600"/>
          </a:xfrm>
          <a:solidFill>
            <a:schemeClr val="bg1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67" dirty="0">
                  <a:latin typeface="+mj-lt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88453" y="2211127"/>
            <a:ext cx="1306191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Concurrency,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83814" y="2222500"/>
            <a:ext cx="90864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Virtual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71968" y="2211127"/>
            <a:ext cx="134908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Files and </a:t>
            </a:r>
            <a:r>
              <a:rPr lang="en-US" sz="1667" dirty="0" err="1">
                <a:latin typeface="+mj-lt"/>
                <a:ea typeface="Gill Sans" charset="0"/>
                <a:cs typeface="Gill Sans" charset="0"/>
              </a:rPr>
              <a:t>dirs</a:t>
            </a:r>
            <a:r>
              <a:rPr lang="en-US" sz="1667" dirty="0">
                <a:latin typeface="+mj-lt"/>
                <a:ea typeface="Gill Sans" charset="0"/>
                <a:cs typeface="Gill Sans" charset="0"/>
              </a:rPr>
              <a:t>: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6318" y="2222500"/>
            <a:ext cx="1342612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TTYs and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88036" y="2328446"/>
            <a:ext cx="1252266" cy="31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23940" y="1085324"/>
            <a:ext cx="6681810" cy="391508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137880" y="4546768"/>
            <a:ext cx="953037" cy="74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6970714" y="4649780"/>
            <a:ext cx="1009509" cy="6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639295" y="4533322"/>
            <a:ext cx="839158" cy="876795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937000" y="4641324"/>
            <a:ext cx="1188173" cy="6985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94" y="4418343"/>
            <a:ext cx="1169658" cy="116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8EDA7AE1-4C83-7A4B-B46A-3414373BEBC5}"/>
              </a:ext>
            </a:extLst>
          </p:cNvPr>
          <p:cNvSpPr/>
          <p:nvPr/>
        </p:nvSpPr>
        <p:spPr>
          <a:xfrm>
            <a:off x="3704747" y="2486527"/>
            <a:ext cx="1667712" cy="1075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B4FFA5-9698-1E42-A717-B94C7F145DC3}"/>
              </a:ext>
            </a:extLst>
          </p:cNvPr>
          <p:cNvSpPr txBox="1"/>
          <p:nvPr/>
        </p:nvSpPr>
        <p:spPr>
          <a:xfrm>
            <a:off x="3328392" y="3596850"/>
            <a:ext cx="279747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Sometimes a lot of (architecture-neutral) layers in front of actual device operations</a:t>
            </a:r>
          </a:p>
        </p:txBody>
      </p:sp>
    </p:spTree>
    <p:extLst>
      <p:ext uri="{BB962C8B-B14F-4D97-AF65-F5344CB8AC3E}">
        <p14:creationId xmlns:p14="http://schemas.microsoft.com/office/powerpoint/2010/main" val="213148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825500" y="1339323"/>
            <a:ext cx="7429500" cy="317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127000"/>
            <a:ext cx="5969000" cy="444500"/>
          </a:xfrm>
        </p:spPr>
        <p:txBody>
          <a:bodyPr>
            <a:normAutofit fontScale="90000"/>
          </a:bodyPr>
          <a:lstStyle/>
          <a:p>
            <a:r>
              <a:rPr lang="en-US" sz="3333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68152" y="698500"/>
            <a:ext cx="7159848" cy="381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5250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Process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0987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80323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 err="1">
                <a:latin typeface="+mj-lt"/>
                <a:ea typeface="Gill Sans" charset="0"/>
                <a:cs typeface="Gill Sans" charset="0"/>
              </a:rPr>
              <a:t>Filesystems</a:t>
            </a:r>
            <a:endParaRPr lang="en-US" sz="1583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2461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78198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6815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Architecture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Dependent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42552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34026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81979" y="2672824"/>
            <a:ext cx="1346021" cy="825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Network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880323" y="2672824"/>
            <a:ext cx="1346021" cy="825500"/>
            <a:chOff x="3733800" y="3276600"/>
            <a:chExt cx="1615225" cy="990600"/>
          </a:xfrm>
          <a:solidFill>
            <a:schemeClr val="bg1"/>
          </a:solidFill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80323" y="3561824"/>
            <a:ext cx="1346021" cy="825500"/>
            <a:chOff x="3733800" y="4419600"/>
            <a:chExt cx="1615225" cy="990600"/>
          </a:xfrm>
          <a:solidFill>
            <a:schemeClr val="bg1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Block</a:t>
              </a:r>
              <a:br>
                <a:rPr lang="en-US" sz="1500" dirty="0">
                  <a:latin typeface="+mj-lt"/>
                  <a:ea typeface="Gill Sans" charset="0"/>
                  <a:cs typeface="Gill Sans" charset="0"/>
                </a:rPr>
              </a:b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244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800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356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81979" y="3561824"/>
            <a:ext cx="1346021" cy="825500"/>
            <a:chOff x="7223974" y="4419600"/>
            <a:chExt cx="1615225" cy="990600"/>
          </a:xfrm>
          <a:solidFill>
            <a:schemeClr val="bg1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67" dirty="0">
                  <a:latin typeface="+mj-lt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88453" y="2211127"/>
            <a:ext cx="1306191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Concurrency,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83814" y="2222500"/>
            <a:ext cx="90864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Virtual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71968" y="2211127"/>
            <a:ext cx="134908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Files and </a:t>
            </a:r>
            <a:r>
              <a:rPr lang="en-US" sz="1667" dirty="0" err="1">
                <a:latin typeface="+mj-lt"/>
                <a:ea typeface="Gill Sans" charset="0"/>
                <a:cs typeface="Gill Sans" charset="0"/>
              </a:rPr>
              <a:t>dirs</a:t>
            </a:r>
            <a:r>
              <a:rPr lang="en-US" sz="1667" dirty="0">
                <a:latin typeface="+mj-lt"/>
                <a:ea typeface="Gill Sans" charset="0"/>
                <a:cs typeface="Gill Sans" charset="0"/>
              </a:rPr>
              <a:t>: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6318" y="2222500"/>
            <a:ext cx="1342612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TTYs and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88036" y="2328446"/>
            <a:ext cx="1252266" cy="31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23940" y="1085324"/>
            <a:ext cx="6681810" cy="391508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137880" y="4546768"/>
            <a:ext cx="953037" cy="74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6970714" y="4649780"/>
            <a:ext cx="1009509" cy="6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639295" y="4533322"/>
            <a:ext cx="839158" cy="876795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937000" y="4641324"/>
            <a:ext cx="1188173" cy="6985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94" y="4418343"/>
            <a:ext cx="1169658" cy="116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260E4F9-8BB3-3244-A14E-7839539E2CA0}"/>
              </a:ext>
            </a:extLst>
          </p:cNvPr>
          <p:cNvSpPr/>
          <p:nvPr/>
        </p:nvSpPr>
        <p:spPr>
          <a:xfrm>
            <a:off x="5179416" y="1422074"/>
            <a:ext cx="1667712" cy="3071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BA80AB-7F4A-5A4E-BB60-B8F4C22A5FC6}"/>
              </a:ext>
            </a:extLst>
          </p:cNvPr>
          <p:cNvSpPr txBox="1"/>
          <p:nvPr/>
        </p:nvSpPr>
        <p:spPr>
          <a:xfrm>
            <a:off x="2804984" y="2238678"/>
            <a:ext cx="231747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Other times just providing relatively direct access to devices</a:t>
            </a:r>
          </a:p>
        </p:txBody>
      </p:sp>
    </p:spTree>
    <p:extLst>
      <p:ext uri="{BB962C8B-B14F-4D97-AF65-F5344CB8AC3E}">
        <p14:creationId xmlns:p14="http://schemas.microsoft.com/office/powerpoint/2010/main" val="1048079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825500" y="1339323"/>
            <a:ext cx="7429500" cy="317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127000"/>
            <a:ext cx="5969000" cy="444500"/>
          </a:xfrm>
        </p:spPr>
        <p:txBody>
          <a:bodyPr>
            <a:normAutofit fontScale="90000"/>
          </a:bodyPr>
          <a:lstStyle/>
          <a:p>
            <a:r>
              <a:rPr lang="en-US" sz="3333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68152" y="698500"/>
            <a:ext cx="7159848" cy="381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5250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Process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0987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80323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 err="1">
                <a:latin typeface="+mj-lt"/>
                <a:ea typeface="Gill Sans" charset="0"/>
                <a:cs typeface="Gill Sans" charset="0"/>
              </a:rPr>
              <a:t>Filesystems</a:t>
            </a:r>
            <a:endParaRPr lang="en-US" sz="1583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2461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78198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6815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Architecture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Dependent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42552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34026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81979" y="2672824"/>
            <a:ext cx="1346021" cy="825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Network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880323" y="2672824"/>
            <a:ext cx="1346021" cy="825500"/>
            <a:chOff x="3733800" y="3276600"/>
            <a:chExt cx="1615225" cy="990600"/>
          </a:xfrm>
          <a:solidFill>
            <a:schemeClr val="bg1"/>
          </a:solidFill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80323" y="3561824"/>
            <a:ext cx="1346021" cy="825500"/>
            <a:chOff x="3733800" y="4419600"/>
            <a:chExt cx="1615225" cy="990600"/>
          </a:xfrm>
          <a:solidFill>
            <a:schemeClr val="bg1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Block</a:t>
              </a:r>
              <a:br>
                <a:rPr lang="en-US" sz="1500" dirty="0">
                  <a:latin typeface="+mj-lt"/>
                  <a:ea typeface="Gill Sans" charset="0"/>
                  <a:cs typeface="Gill Sans" charset="0"/>
                </a:rPr>
              </a:b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244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800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356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81979" y="3561824"/>
            <a:ext cx="1346021" cy="825500"/>
            <a:chOff x="7223974" y="4419600"/>
            <a:chExt cx="1615225" cy="990600"/>
          </a:xfrm>
          <a:solidFill>
            <a:schemeClr val="bg1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67" dirty="0">
                  <a:latin typeface="+mj-lt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88453" y="2211127"/>
            <a:ext cx="1306191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Concurrency,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83814" y="2222500"/>
            <a:ext cx="90864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Virtual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71968" y="2211127"/>
            <a:ext cx="134908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Files and </a:t>
            </a:r>
            <a:r>
              <a:rPr lang="en-US" sz="1667" dirty="0" err="1">
                <a:latin typeface="+mj-lt"/>
                <a:ea typeface="Gill Sans" charset="0"/>
                <a:cs typeface="Gill Sans" charset="0"/>
              </a:rPr>
              <a:t>dirs</a:t>
            </a:r>
            <a:r>
              <a:rPr lang="en-US" sz="1667" dirty="0">
                <a:latin typeface="+mj-lt"/>
                <a:ea typeface="Gill Sans" charset="0"/>
                <a:cs typeface="Gill Sans" charset="0"/>
              </a:rPr>
              <a:t>: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6318" y="2222500"/>
            <a:ext cx="1342612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TTYs and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88036" y="2328446"/>
            <a:ext cx="1252266" cy="31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23940" y="1085324"/>
            <a:ext cx="6681810" cy="391508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137880" y="4546768"/>
            <a:ext cx="953037" cy="74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6970714" y="4649780"/>
            <a:ext cx="1009509" cy="6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639295" y="4533322"/>
            <a:ext cx="839158" cy="876795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937000" y="4641324"/>
            <a:ext cx="1188173" cy="6985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94" y="4418343"/>
            <a:ext cx="1169658" cy="116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A4D5D5E-A2CA-6548-B0A5-63D35AB55385}"/>
              </a:ext>
            </a:extLst>
          </p:cNvPr>
          <p:cNvSpPr/>
          <p:nvPr/>
        </p:nvSpPr>
        <p:spPr>
          <a:xfrm>
            <a:off x="3712656" y="3498324"/>
            <a:ext cx="1667712" cy="9949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ED7D08-F634-E64C-80D6-15038FC1E3CC}"/>
              </a:ext>
            </a:extLst>
          </p:cNvPr>
          <p:cNvSpPr txBox="1"/>
          <p:nvPr/>
        </p:nvSpPr>
        <p:spPr>
          <a:xfrm>
            <a:off x="1269173" y="1950195"/>
            <a:ext cx="322498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Sometimes primary “users” are </a:t>
            </a:r>
            <a:r>
              <a:rPr lang="en-US" sz="2000" b="1" dirty="0"/>
              <a:t>parts of the OS</a:t>
            </a:r>
            <a:r>
              <a:rPr lang="en-US" sz="2000" dirty="0"/>
              <a:t> – not user programs – but similar interface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ECE7A8-FF6C-4544-88E9-0570B7EE4513}"/>
              </a:ext>
            </a:extLst>
          </p:cNvPr>
          <p:cNvSpPr/>
          <p:nvPr/>
        </p:nvSpPr>
        <p:spPr>
          <a:xfrm>
            <a:off x="6582451" y="3508444"/>
            <a:ext cx="1667712" cy="9949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58271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21A11B-C2FB-4021-8D4A-895530DC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POSIX I/O: Everything is a “File”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F632FB-CA8F-445D-B1C6-27DC11AB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Identical interface for:</a:t>
            </a:r>
          </a:p>
          <a:p>
            <a:r>
              <a:rPr lang="en-US" dirty="0"/>
              <a:t>Devices (terminals, printers, etc.)</a:t>
            </a:r>
          </a:p>
          <a:p>
            <a:r>
              <a:rPr lang="en-US" dirty="0"/>
              <a:t>Regular files on disk</a:t>
            </a:r>
          </a:p>
          <a:p>
            <a:r>
              <a:rPr lang="en-US" dirty="0"/>
              <a:t>Networking (sockets)</a:t>
            </a:r>
          </a:p>
          <a:p>
            <a:r>
              <a:rPr lang="en-US" dirty="0"/>
              <a:t>Local </a:t>
            </a:r>
            <a:r>
              <a:rPr lang="en-US" dirty="0" err="1"/>
              <a:t>interprocess</a:t>
            </a:r>
            <a:r>
              <a:rPr lang="en-US" dirty="0"/>
              <a:t> communication (pipes, sockets)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Based on </a:t>
            </a:r>
            <a:r>
              <a:rPr lang="en-US" b="1" dirty="0">
                <a:latin typeface="Consolas" panose="020B0609020204030204" pitchFamily="49" charset="0"/>
              </a:rPr>
              <a:t>open()</a:t>
            </a:r>
            <a:r>
              <a:rPr lang="en-US" dirty="0"/>
              <a:t>, </a:t>
            </a:r>
            <a:r>
              <a:rPr lang="en-US" b="1" dirty="0">
                <a:latin typeface="Consolas" panose="020B0609020204030204" pitchFamily="49" charset="0"/>
              </a:rPr>
              <a:t>read()</a:t>
            </a:r>
            <a:r>
              <a:rPr lang="en-US" dirty="0"/>
              <a:t>, </a:t>
            </a:r>
            <a:r>
              <a:rPr lang="en-US" b="1" dirty="0">
                <a:latin typeface="Consolas" panose="020B0609020204030204" pitchFamily="49" charset="0"/>
              </a:rPr>
              <a:t>write()</a:t>
            </a:r>
            <a:r>
              <a:rPr lang="en-US" dirty="0"/>
              <a:t>, and </a:t>
            </a:r>
            <a:r>
              <a:rPr lang="en-US" b="1" dirty="0">
                <a:latin typeface="Consolas" panose="020B0609020204030204" pitchFamily="49" charset="0"/>
              </a:rPr>
              <a:t>close()</a:t>
            </a:r>
          </a:p>
        </p:txBody>
      </p:sp>
    </p:spTree>
    <p:extLst>
      <p:ext uri="{BB962C8B-B14F-4D97-AF65-F5344CB8AC3E}">
        <p14:creationId xmlns:p14="http://schemas.microsoft.com/office/powerpoint/2010/main" val="18164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9DB9-3480-4E4A-B53F-2D4BE915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I/O Subsystem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538E1-79B9-4A92-9D9D-0D898745A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8" y="1079227"/>
            <a:ext cx="7797835" cy="40265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Provide </a:t>
            </a:r>
            <a:r>
              <a:rPr lang="en-US" b="1" dirty="0"/>
              <a:t>uniform interfaces</a:t>
            </a:r>
            <a:r>
              <a:rPr lang="en-US" dirty="0"/>
              <a:t> (“everything is a file”)</a:t>
            </a:r>
          </a:p>
          <a:p>
            <a:r>
              <a:rPr lang="en-US" dirty="0"/>
              <a:t>The following code works for many devices:</a:t>
            </a:r>
          </a:p>
          <a:p>
            <a:pPr marL="0" indent="0">
              <a:buNone/>
            </a:pP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	FILE *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fh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fopen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("/dev/something", "w");</a:t>
            </a:r>
            <a:b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	for (int 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 &lt; 10; 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fprintf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, "Count %d\n", 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	}</a:t>
            </a:r>
            <a:b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fclose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sz="1667" dirty="0" err="1">
                <a:latin typeface="Consolas" charset="0"/>
                <a:ea typeface="Consolas" charset="0"/>
                <a:cs typeface="Consolas" charset="0"/>
              </a:rPr>
              <a:t>fh</a:t>
            </a:r>
            <a:r>
              <a:rPr lang="en-US" altLang="ko-KR" sz="1667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lang="en-US" altLang="ko-KR" sz="1667" dirty="0">
              <a:ea typeface="Consolas" charset="0"/>
              <a:cs typeface="Consolas" charset="0"/>
            </a:endParaRPr>
          </a:p>
          <a:p>
            <a:r>
              <a:rPr lang="en-US" altLang="ko-KR" dirty="0">
                <a:ea typeface="Consolas" charset="0"/>
                <a:cs typeface="Consolas" charset="0"/>
              </a:rPr>
              <a:t>Code that actually controls devices (</a:t>
            </a:r>
            <a:r>
              <a:rPr lang="en-US" altLang="ko-KR" i="1" dirty="0">
                <a:ea typeface="Consolas" charset="0"/>
                <a:cs typeface="Consolas" charset="0"/>
              </a:rPr>
              <a:t>device drivers</a:t>
            </a:r>
            <a:r>
              <a:rPr lang="en-US" altLang="ko-KR" dirty="0">
                <a:ea typeface="Consolas" charset="0"/>
                <a:cs typeface="Consolas" charset="0"/>
              </a:rPr>
              <a:t>) provides a standard interface to kernel I/O subsystem</a:t>
            </a:r>
          </a:p>
          <a:p>
            <a:r>
              <a:rPr lang="en-US" altLang="ko-KR" dirty="0">
                <a:ea typeface="Consolas" charset="0"/>
                <a:cs typeface="Consolas" charset="0"/>
              </a:rPr>
              <a:t>Kernel handles I/O </a:t>
            </a:r>
            <a:r>
              <a:rPr lang="en-US" altLang="ko-KR" dirty="0" err="1">
                <a:ea typeface="Consolas" charset="0"/>
                <a:cs typeface="Consolas" charset="0"/>
              </a:rPr>
              <a:t>syscalls</a:t>
            </a:r>
            <a:r>
              <a:rPr lang="en-US" altLang="ko-KR" dirty="0">
                <a:ea typeface="Consolas" charset="0"/>
                <a:cs typeface="Consolas" charset="0"/>
              </a:rPr>
              <a:t> by dispatching to proper driver</a:t>
            </a:r>
            <a:endParaRPr lang="en-US" altLang="ko-KR" sz="2667" dirty="0"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05C7-DD35-45DF-872B-918C4B23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User I/O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59AB3-426F-4E82-A4F1-1C005AFB0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Consolas" panose="020B0609020204030204" pitchFamily="49" charset="0"/>
              </a:rPr>
              <a:t>read()</a:t>
            </a:r>
            <a:r>
              <a:rPr lang="en-US" sz="3000" dirty="0">
                <a:latin typeface="Helvetica" pitchFamily="2" charset="0"/>
              </a:rPr>
              <a:t> and </a:t>
            </a:r>
            <a:r>
              <a:rPr lang="en-US" sz="3000" dirty="0">
                <a:latin typeface="Consolas" panose="020B0609020204030204" pitchFamily="49" charset="0"/>
              </a:rPr>
              <a:t>write()</a:t>
            </a:r>
            <a:r>
              <a:rPr lang="en-US" sz="3000" dirty="0"/>
              <a:t> block calling thread</a:t>
            </a:r>
          </a:p>
          <a:p>
            <a:r>
              <a:rPr lang="en-US" sz="3000" dirty="0"/>
              <a:t>Might want other choices:</a:t>
            </a:r>
          </a:p>
          <a:p>
            <a:pPr lvl="1"/>
            <a:r>
              <a:rPr lang="en-US" sz="2667" dirty="0"/>
              <a:t>Handle multiple I/O devices in one thread</a:t>
            </a:r>
          </a:p>
          <a:p>
            <a:pPr lvl="1"/>
            <a:r>
              <a:rPr lang="en-US" sz="2667" dirty="0"/>
              <a:t>Read data as it is available</a:t>
            </a:r>
          </a:p>
          <a:p>
            <a:pPr lvl="1"/>
            <a:r>
              <a:rPr lang="en-US" sz="2667" dirty="0"/>
              <a:t>Queue lots of work at once without using lots of buffering in the kernel</a:t>
            </a:r>
          </a:p>
        </p:txBody>
      </p:sp>
    </p:spTree>
    <p:extLst>
      <p:ext uri="{BB962C8B-B14F-4D97-AF65-F5344CB8AC3E}">
        <p14:creationId xmlns:p14="http://schemas.microsoft.com/office/powerpoint/2010/main" val="424315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380C5-4190-425B-8C58-1EF7E973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Non-Block I/O “Don’t Wait”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5CA2E-2839-4BC4-ABD4-2583AC1B9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read</a:t>
            </a:r>
            <a:r>
              <a:rPr lang="en-US" sz="2000" dirty="0"/>
              <a:t>: Just return whatever data is available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write</a:t>
            </a:r>
            <a:r>
              <a:rPr lang="en-US" sz="2000" dirty="0"/>
              <a:t>: Just write whatever the kernel can buffer in its memory for now</a:t>
            </a:r>
          </a:p>
          <a:p>
            <a:r>
              <a:rPr lang="en-US" sz="2000" dirty="0"/>
              <a:t>So </a:t>
            </a:r>
            <a:r>
              <a:rPr lang="en-US" sz="2000" dirty="0">
                <a:latin typeface="Consolas" panose="020B0609020204030204" pitchFamily="49" charset="0"/>
              </a:rPr>
              <a:t>read</a:t>
            </a:r>
            <a:r>
              <a:rPr lang="en-US" sz="2000" dirty="0"/>
              <a:t>/</a:t>
            </a:r>
            <a:r>
              <a:rPr lang="en-US" sz="2000" dirty="0">
                <a:latin typeface="Consolas" panose="020B0609020204030204" pitchFamily="49" charset="0"/>
              </a:rPr>
              <a:t>write</a:t>
            </a:r>
            <a:r>
              <a:rPr lang="en-US" sz="2000" dirty="0"/>
              <a:t> calls </a:t>
            </a:r>
            <a:r>
              <a:rPr lang="en-US" sz="2000" i="1" dirty="0"/>
              <a:t>may not read or write anything</a:t>
            </a:r>
          </a:p>
          <a:p>
            <a:r>
              <a:rPr lang="en-US" sz="2000" dirty="0"/>
              <a:t>Makes sense for network/terminal/etc.</a:t>
            </a:r>
          </a:p>
          <a:p>
            <a:r>
              <a:rPr lang="en-US" sz="2000" dirty="0"/>
              <a:t>Questionable for regular files on disk</a:t>
            </a:r>
          </a:p>
          <a:p>
            <a:pPr lvl="1"/>
            <a:r>
              <a:rPr lang="en-US" sz="1667" dirty="0"/>
              <a:t>How much space to allocate for kernel buffers?</a:t>
            </a:r>
          </a:p>
          <a:p>
            <a:pPr lvl="1"/>
            <a:r>
              <a:rPr lang="en-US" sz="1667" dirty="0"/>
              <a:t>What starts a read or write?</a:t>
            </a:r>
          </a:p>
          <a:p>
            <a:pPr lvl="1"/>
            <a:endParaRPr lang="en-US" sz="1667" dirty="0"/>
          </a:p>
          <a:p>
            <a:r>
              <a:rPr lang="en-US" sz="2000" dirty="0"/>
              <a:t>On POSIX: </a:t>
            </a:r>
            <a:r>
              <a:rPr lang="en-US" sz="1667" b="1" dirty="0" err="1">
                <a:latin typeface="Consolas" panose="020B0609020204030204" pitchFamily="49" charset="0"/>
              </a:rPr>
              <a:t>fcntl</a:t>
            </a:r>
            <a:r>
              <a:rPr lang="en-US" sz="1667" b="1" dirty="0">
                <a:latin typeface="Consolas" panose="020B0609020204030204" pitchFamily="49" charset="0"/>
              </a:rPr>
              <a:t>(</a:t>
            </a:r>
            <a:r>
              <a:rPr lang="en-US" sz="1667" b="1" dirty="0" err="1">
                <a:latin typeface="Consolas" panose="020B0609020204030204" pitchFamily="49" charset="0"/>
              </a:rPr>
              <a:t>fd</a:t>
            </a:r>
            <a:r>
              <a:rPr lang="en-US" sz="1667" b="1" dirty="0">
                <a:latin typeface="Consolas" panose="020B0609020204030204" pitchFamily="49" charset="0"/>
              </a:rPr>
              <a:t>, F_SETFL, flags | O_NONBLOCK)</a:t>
            </a:r>
            <a:endParaRPr lang="en-US" sz="2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33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FD5A-5360-46B0-A824-FF49525A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Multiplexing: </a:t>
            </a:r>
            <a:r>
              <a:rPr lang="en-US" dirty="0">
                <a:latin typeface="Consolas" panose="020B0609020204030204" pitchFamily="49" charset="0"/>
              </a:rPr>
              <a:t>select</a:t>
            </a:r>
            <a:r>
              <a:rPr lang="en-US" dirty="0"/>
              <a:t>/</a:t>
            </a:r>
            <a:r>
              <a:rPr lang="en-US" dirty="0">
                <a:latin typeface="Consolas" panose="020B0609020204030204" pitchFamily="49" charset="0"/>
              </a:rPr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D4D6B-4F36-4BA3-A64B-218A12167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POSIX way to wait for one of </a:t>
            </a:r>
            <a:r>
              <a:rPr lang="en-US" b="1" dirty="0"/>
              <a:t>several</a:t>
            </a:r>
            <a:r>
              <a:rPr lang="en-US" dirty="0"/>
              <a:t> files to have data available</a:t>
            </a:r>
          </a:p>
          <a:p>
            <a:pPr>
              <a:spcAft>
                <a:spcPts val="1000"/>
              </a:spcAft>
            </a:pPr>
            <a:r>
              <a:rPr lang="en-US" dirty="0"/>
              <a:t>Supports event-loop style programming</a:t>
            </a:r>
          </a:p>
          <a:p>
            <a:pPr>
              <a:spcAft>
                <a:spcPts val="1000"/>
              </a:spcAft>
            </a:pPr>
            <a:r>
              <a:rPr lang="en-US" dirty="0"/>
              <a:t>Indicates which file descriptors can read or write data </a:t>
            </a:r>
            <a:r>
              <a:rPr lang="en-US" i="1" dirty="0"/>
              <a:t>without</a:t>
            </a:r>
            <a:r>
              <a:rPr lang="en-US" dirty="0"/>
              <a:t> the need to block</a:t>
            </a:r>
          </a:p>
          <a:p>
            <a:pPr>
              <a:spcAft>
                <a:spcPts val="1000"/>
              </a:spcAft>
            </a:pPr>
            <a:r>
              <a:rPr lang="en-US" dirty="0"/>
              <a:t>Mix with non-blocking I/O</a:t>
            </a:r>
          </a:p>
        </p:txBody>
      </p:sp>
    </p:spTree>
    <p:extLst>
      <p:ext uri="{BB962C8B-B14F-4D97-AF65-F5344CB8AC3E}">
        <p14:creationId xmlns:p14="http://schemas.microsoft.com/office/powerpoint/2010/main" val="1703876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72D75-4112-894E-8E12-687F2097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select()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33559-8D1D-7D4B-92E7-7552C7B65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959224"/>
            <a:ext cx="8929217" cy="447693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int</a:t>
            </a:r>
            <a:r>
              <a:rPr lang="en-US" sz="1200" b="1" dirty="0">
                <a:latin typeface="Consolas" panose="020B0609020204030204" pitchFamily="49" charset="0"/>
              </a:rPr>
              <a:t> main(void)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</a:rPr>
              <a:t>fd_set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rfds</a:t>
            </a:r>
            <a:r>
              <a:rPr lang="en-US" sz="12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struct </a:t>
            </a:r>
            <a:r>
              <a:rPr lang="en-US" sz="1200" b="1" dirty="0" err="1">
                <a:latin typeface="Consolas" panose="020B0609020204030204" pitchFamily="49" charset="0"/>
              </a:rPr>
              <a:t>timeval</a:t>
            </a:r>
            <a:r>
              <a:rPr lang="en-US" sz="1200" b="1" dirty="0">
                <a:latin typeface="Consolas" panose="020B0609020204030204" pitchFamily="49" charset="0"/>
              </a:rPr>
              <a:t> tv;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</a:rPr>
              <a:t>int</a:t>
            </a:r>
            <a:r>
              <a:rPr lang="en-US" sz="1200" b="1" dirty="0"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latin typeface="Consolas" panose="020B0609020204030204" pitchFamily="49" charset="0"/>
              </a:rPr>
              <a:t>retval</a:t>
            </a:r>
            <a:r>
              <a:rPr lang="en-US" sz="12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FD_ZERO(&amp;</a:t>
            </a:r>
            <a:r>
              <a:rPr lang="en-US" sz="1200" b="1" dirty="0" err="1">
                <a:latin typeface="Consolas" panose="020B0609020204030204" pitchFamily="49" charset="0"/>
              </a:rPr>
              <a:t>rfds</a:t>
            </a:r>
            <a:r>
              <a:rPr lang="en-US" sz="12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FD_SET(0, &amp;</a:t>
            </a:r>
            <a:r>
              <a:rPr lang="en-US" sz="1200" b="1" dirty="0" err="1">
                <a:latin typeface="Consolas" panose="020B0609020204030204" pitchFamily="49" charset="0"/>
              </a:rPr>
              <a:t>rfds</a:t>
            </a:r>
            <a:r>
              <a:rPr lang="en-US" sz="1200" b="1" dirty="0">
                <a:latin typeface="Consolas" panose="020B0609020204030204" pitchFamily="49" charset="0"/>
              </a:rPr>
              <a:t>);              // Watch stdin (</a:t>
            </a:r>
            <a:r>
              <a:rPr lang="en-US" sz="1200" b="1" dirty="0" err="1">
                <a:latin typeface="Consolas" panose="020B0609020204030204" pitchFamily="49" charset="0"/>
              </a:rPr>
              <a:t>fd</a:t>
            </a:r>
            <a:r>
              <a:rPr lang="en-US" sz="1200" b="1" dirty="0">
                <a:latin typeface="Consolas" panose="020B0609020204030204" pitchFamily="49" charset="0"/>
              </a:rPr>
              <a:t> 0) to see when it has input.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FD_SET(</a:t>
            </a:r>
            <a:r>
              <a:rPr lang="en-US" sz="1200" b="1" dirty="0" err="1">
                <a:latin typeface="Consolas" panose="020B0609020204030204" pitchFamily="49" charset="0"/>
              </a:rPr>
              <a:t>my_serial_port</a:t>
            </a:r>
            <a:r>
              <a:rPr lang="en-US" sz="1200" b="1" dirty="0">
                <a:latin typeface="Consolas" panose="020B0609020204030204" pitchFamily="49" charset="0"/>
              </a:rPr>
              <a:t>, &amp;</a:t>
            </a:r>
            <a:r>
              <a:rPr lang="en-US" sz="1200" b="1" dirty="0" err="1">
                <a:latin typeface="Consolas" panose="020B0609020204030204" pitchFamily="49" charset="0"/>
              </a:rPr>
              <a:t>rfds</a:t>
            </a:r>
            <a:r>
              <a:rPr lang="en-US" sz="1200" b="1" dirty="0">
                <a:latin typeface="Consolas" panose="020B0609020204030204" pitchFamily="49" charset="0"/>
              </a:rPr>
              <a:t>); // Watch on some other file descriptor.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/* Wait up to five seconds.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</a:t>
            </a:r>
            <a:r>
              <a:rPr lang="en-US" sz="1200" b="1" dirty="0" err="1">
                <a:latin typeface="Consolas" panose="020B0609020204030204" pitchFamily="49" charset="0"/>
              </a:rPr>
              <a:t>tv.tv_sec</a:t>
            </a:r>
            <a:r>
              <a:rPr lang="en-US" sz="1200" b="1" dirty="0">
                <a:latin typeface="Consolas" panose="020B0609020204030204" pitchFamily="49" charset="0"/>
              </a:rPr>
              <a:t> = 5; </a:t>
            </a:r>
            <a:r>
              <a:rPr lang="en-US" sz="1200" b="1" dirty="0" err="1">
                <a:latin typeface="Consolas" panose="020B0609020204030204" pitchFamily="49" charset="0"/>
              </a:rPr>
              <a:t>tv.tv_usec</a:t>
            </a:r>
            <a:r>
              <a:rPr lang="en-US" sz="1200" b="1" dirty="0"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retval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= select(2, &amp;</a:t>
            </a: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rfds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, NULL, NULL, &amp;tv);   // this blocks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if (</a:t>
            </a:r>
            <a:r>
              <a:rPr lang="en-US" sz="1200" b="1" dirty="0" err="1">
                <a:latin typeface="Consolas" panose="020B0609020204030204" pitchFamily="49" charset="0"/>
              </a:rPr>
              <a:t>retval</a:t>
            </a:r>
            <a:r>
              <a:rPr lang="en-US" sz="1200" b="1" dirty="0">
                <a:latin typeface="Consolas" panose="020B0609020204030204" pitchFamily="49" charset="0"/>
              </a:rPr>
              <a:t> == -1)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    </a:t>
            </a:r>
            <a:r>
              <a:rPr lang="en-US" sz="1200" b="1" dirty="0" err="1">
                <a:latin typeface="Consolas" panose="020B0609020204030204" pitchFamily="49" charset="0"/>
              </a:rPr>
              <a:t>perror</a:t>
            </a:r>
            <a:r>
              <a:rPr lang="en-US" sz="1200" b="1" dirty="0">
                <a:latin typeface="Consolas" panose="020B0609020204030204" pitchFamily="49" charset="0"/>
              </a:rPr>
              <a:t>("select()");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else if (</a:t>
            </a:r>
            <a:r>
              <a:rPr lang="en-US" sz="1200" b="1" dirty="0" err="1">
                <a:latin typeface="Consolas" panose="020B0609020204030204" pitchFamily="49" charset="0"/>
              </a:rPr>
              <a:t>retval</a:t>
            </a:r>
            <a:r>
              <a:rPr lang="en-US" sz="12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("Data is available now.\n");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    </a:t>
            </a:r>
            <a:r>
              <a:rPr lang="en-US" sz="1200" b="1" dirty="0" err="1"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latin typeface="Consolas" panose="020B0609020204030204" pitchFamily="49" charset="0"/>
              </a:rPr>
              <a:t>("No data within five seconds.\n");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   exit(EXIT_SUCCESS);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E0E42-9249-0544-8F17-74990EDCC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03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050D1-BCA6-4586-B018-8DA98CCE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I/O – “Tell Me Later”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33FD-C2C6-41E0-905F-D3D9932B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Invoke callback function with I/O op completes</a:t>
            </a:r>
          </a:p>
          <a:p>
            <a:r>
              <a:rPr lang="en-US" dirty="0"/>
              <a:t>User makes a call to </a:t>
            </a:r>
            <a:r>
              <a:rPr lang="en-US" b="1" dirty="0"/>
              <a:t>start </a:t>
            </a:r>
            <a:r>
              <a:rPr lang="en-US" dirty="0"/>
              <a:t>I/O</a:t>
            </a:r>
          </a:p>
          <a:p>
            <a:pPr lvl="1"/>
            <a:r>
              <a:rPr lang="en-US" dirty="0"/>
              <a:t>Specifies buffer in </a:t>
            </a:r>
            <a:r>
              <a:rPr lang="en-US" dirty="0" err="1"/>
              <a:t>userspace</a:t>
            </a:r>
            <a:r>
              <a:rPr lang="en-US" dirty="0"/>
              <a:t> – source of a write or destination for a read</a:t>
            </a:r>
          </a:p>
          <a:p>
            <a:pPr lvl="1"/>
            <a:r>
              <a:rPr lang="en-US" dirty="0"/>
              <a:t>Program can run on CPU while I/O happens (once it is started)</a:t>
            </a:r>
          </a:p>
          <a:p>
            <a:r>
              <a:rPr lang="en-US" dirty="0"/>
              <a:t>Notification might be signal, system call to </a:t>
            </a:r>
            <a:r>
              <a:rPr lang="en-US" dirty="0">
                <a:latin typeface="Consolas" panose="020B0609020204030204" pitchFamily="49" charset="0"/>
              </a:rPr>
              <a:t>poll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03213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3D7D7-439B-DE46-BADC-A7BB9B39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74908-2816-3D48-8218-06FBBA2A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63" y="1073289"/>
            <a:ext cx="4989425" cy="312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88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4B7C-9514-1A43-B452-2A85569B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event loop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B48CD-A8A5-F241-927F-6C00806C7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265" y="878541"/>
            <a:ext cx="5831369" cy="4755776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void callback1 (...) { ...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void callback2 (...) { ... }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 err="1">
                <a:latin typeface="Consolas" panose="020B0609020204030204" pitchFamily="49" charset="0"/>
              </a:rPr>
              <a:t>int</a:t>
            </a:r>
            <a:r>
              <a:rPr lang="en-US" sz="1100" b="1" dirty="0">
                <a:latin typeface="Consolas" panose="020B0609020204030204" pitchFamily="49" charset="0"/>
              </a:rPr>
              <a:t> library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</a:t>
            </a:r>
            <a:r>
              <a:rPr lang="en-US" sz="1100" b="1" dirty="0" err="1">
                <a:latin typeface="Consolas" panose="020B0609020204030204" pitchFamily="49" charset="0"/>
              </a:rPr>
              <a:t>event_loop</a:t>
            </a:r>
            <a:r>
              <a:rPr lang="en-US" sz="1100" b="1" dirty="0">
                <a:latin typeface="Consolas" panose="020B0609020204030204" pitchFamily="49" charset="0"/>
              </a:rPr>
              <a:t>(</a:t>
            </a:r>
            <a:r>
              <a:rPr lang="en-US" sz="1100" b="1" dirty="0" err="1">
                <a:latin typeface="Consolas" panose="020B0609020204030204" pitchFamily="49" charset="0"/>
              </a:rPr>
              <a:t>button_fd</a:t>
            </a:r>
            <a:r>
              <a:rPr lang="en-US" sz="1100" b="1" dirty="0">
                <a:latin typeface="Consolas" panose="020B0609020204030204" pitchFamily="49" charset="0"/>
              </a:rPr>
              <a:t>, callback1, </a:t>
            </a:r>
            <a:r>
              <a:rPr lang="en-US" sz="1100" b="1" dirty="0" err="1">
                <a:latin typeface="Consolas" panose="020B0609020204030204" pitchFamily="49" charset="0"/>
              </a:rPr>
              <a:t>socket_fd</a:t>
            </a:r>
            <a:r>
              <a:rPr lang="en-US" sz="1100" b="1" dirty="0">
                <a:latin typeface="Consolas" panose="020B0609020204030204" pitchFamily="49" charset="0"/>
              </a:rPr>
              <a:t>, callback2);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 err="1">
                <a:latin typeface="Consolas" panose="020B0609020204030204" pitchFamily="49" charset="0"/>
              </a:rPr>
              <a:t>int</a:t>
            </a:r>
            <a:r>
              <a:rPr lang="en-US" sz="1100" b="1" dirty="0"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latin typeface="Consolas" panose="020B0609020204030204" pitchFamily="49" charset="0"/>
              </a:rPr>
              <a:t>event_loop</a:t>
            </a:r>
            <a:r>
              <a:rPr lang="en-US" sz="1100" b="1" dirty="0">
                <a:latin typeface="Consolas" panose="020B0609020204030204" pitchFamily="49" charset="0"/>
              </a:rPr>
              <a:t>(</a:t>
            </a:r>
            <a:r>
              <a:rPr lang="en-US" sz="1100" b="1" dirty="0" err="1">
                <a:latin typeface="Consolas" panose="020B0609020204030204" pitchFamily="49" charset="0"/>
              </a:rPr>
              <a:t>int</a:t>
            </a:r>
            <a:r>
              <a:rPr lang="en-US" sz="1100" b="1" dirty="0">
                <a:latin typeface="Consolas" panose="020B0609020204030204" pitchFamily="49" charset="0"/>
              </a:rPr>
              <a:t> fd1, </a:t>
            </a:r>
            <a:r>
              <a:rPr lang="en-US" sz="1100" b="1" dirty="0" err="1">
                <a:latin typeface="Consolas" panose="020B0609020204030204" pitchFamily="49" charset="0"/>
              </a:rPr>
              <a:t>fn</a:t>
            </a:r>
            <a:r>
              <a:rPr lang="en-US" sz="1100" b="1" dirty="0">
                <a:latin typeface="Consolas" panose="020B0609020204030204" pitchFamily="49" charset="0"/>
              </a:rPr>
              <a:t> fn1, </a:t>
            </a:r>
            <a:r>
              <a:rPr lang="en-US" sz="1100" b="1" dirty="0" err="1">
                <a:latin typeface="Consolas" panose="020B0609020204030204" pitchFamily="49" charset="0"/>
              </a:rPr>
              <a:t>int</a:t>
            </a:r>
            <a:r>
              <a:rPr lang="en-US" sz="1100" b="1" dirty="0">
                <a:latin typeface="Consolas" panose="020B0609020204030204" pitchFamily="49" charset="0"/>
              </a:rPr>
              <a:t> fd2, </a:t>
            </a:r>
            <a:r>
              <a:rPr lang="en-US" sz="1100" b="1" dirty="0" err="1">
                <a:latin typeface="Consolas" panose="020B0609020204030204" pitchFamily="49" charset="0"/>
              </a:rPr>
              <a:t>fn</a:t>
            </a:r>
            <a:r>
              <a:rPr lang="en-US" sz="1100" b="1" dirty="0">
                <a:latin typeface="Consolas" panose="020B0609020204030204" pitchFamily="49" charset="0"/>
              </a:rPr>
              <a:t> fn2)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struct </a:t>
            </a:r>
            <a:r>
              <a:rPr lang="en-US" sz="1100" b="1" dirty="0" err="1">
                <a:latin typeface="Consolas" panose="020B0609020204030204" pitchFamily="49" charset="0"/>
              </a:rPr>
              <a:t>pollfd</a:t>
            </a:r>
            <a:r>
              <a:rPr lang="en-US" sz="1100" b="1" dirty="0"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[2];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</a:t>
            </a:r>
            <a:r>
              <a:rPr lang="en-US" sz="1100" b="1" dirty="0" err="1">
                <a:latin typeface="Consolas" panose="020B0609020204030204" pitchFamily="49" charset="0"/>
              </a:rPr>
              <a:t>int</a:t>
            </a:r>
            <a:r>
              <a:rPr lang="en-US" sz="1100" b="1" dirty="0"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latin typeface="Consolas" panose="020B0609020204030204" pitchFamily="49" charset="0"/>
              </a:rPr>
              <a:t>retval</a:t>
            </a:r>
            <a:r>
              <a:rPr lang="en-US" sz="11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// Setup list of things to wait 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[0].</a:t>
            </a:r>
            <a:r>
              <a:rPr lang="en-US" sz="1100" b="1" dirty="0" err="1">
                <a:latin typeface="Consolas" panose="020B0609020204030204" pitchFamily="49" charset="0"/>
              </a:rPr>
              <a:t>fd</a:t>
            </a:r>
            <a:r>
              <a:rPr lang="en-US" sz="1100" b="1" dirty="0">
                <a:latin typeface="Consolas" panose="020B0609020204030204" pitchFamily="49" charset="0"/>
              </a:rPr>
              <a:t> = fd1;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[1].</a:t>
            </a:r>
            <a:r>
              <a:rPr lang="en-US" sz="1100" b="1" dirty="0" err="1">
                <a:latin typeface="Consolas" panose="020B0609020204030204" pitchFamily="49" charset="0"/>
              </a:rPr>
              <a:t>fd</a:t>
            </a:r>
            <a:r>
              <a:rPr lang="en-US" sz="1100" b="1" dirty="0">
                <a:latin typeface="Consolas" panose="020B0609020204030204" pitchFamily="49" charset="0"/>
              </a:rPr>
              <a:t> = fd2;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while(1)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</a:t>
            </a:r>
            <a:r>
              <a:rPr lang="en-US" sz="1100" b="1" dirty="0" err="1">
                <a:latin typeface="Consolas" panose="020B0609020204030204" pitchFamily="49" charset="0"/>
              </a:rPr>
              <a:t>retval</a:t>
            </a:r>
            <a:r>
              <a:rPr lang="en-US" sz="1100" b="1" dirty="0">
                <a:latin typeface="Consolas" panose="020B0609020204030204" pitchFamily="49" charset="0"/>
              </a:rPr>
              <a:t> = poll(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, (unsigned long)2 , -1);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if(</a:t>
            </a:r>
            <a:r>
              <a:rPr lang="en-US" sz="1100" b="1" dirty="0" err="1">
                <a:latin typeface="Consolas" panose="020B0609020204030204" pitchFamily="49" charset="0"/>
              </a:rPr>
              <a:t>retval</a:t>
            </a:r>
            <a:r>
              <a:rPr lang="en-US" sz="1100" b="1" dirty="0">
                <a:latin typeface="Consolas" panose="020B0609020204030204" pitchFamily="49" charset="0"/>
              </a:rPr>
              <a:t> &lt; 0)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    </a:t>
            </a:r>
            <a:r>
              <a:rPr lang="en-US" sz="1100" b="1" dirty="0" err="1">
                <a:latin typeface="Consolas" panose="020B0609020204030204" pitchFamily="49" charset="0"/>
              </a:rPr>
              <a:t>fprintf</a:t>
            </a:r>
            <a:r>
              <a:rPr lang="en-US" sz="1100" b="1" dirty="0">
                <a:latin typeface="Consolas" panose="020B0609020204030204" pitchFamily="49" charset="0"/>
              </a:rPr>
              <a:t>(</a:t>
            </a:r>
            <a:r>
              <a:rPr lang="en-US" sz="1100" b="1" dirty="0" err="1">
                <a:latin typeface="Consolas" panose="020B0609020204030204" pitchFamily="49" charset="0"/>
              </a:rPr>
              <a:t>stderr,"Error</a:t>
            </a:r>
            <a:r>
              <a:rPr lang="en-US" sz="1100" b="1" dirty="0">
                <a:latin typeface="Consolas" panose="020B0609020204030204" pitchFamily="49" charset="0"/>
              </a:rPr>
              <a:t> while polling: %s\n",</a:t>
            </a:r>
            <a:r>
              <a:rPr lang="en-US" sz="1100" b="1" dirty="0" err="1">
                <a:latin typeface="Consolas" panose="020B0609020204030204" pitchFamily="49" charset="0"/>
              </a:rPr>
              <a:t>strerror</a:t>
            </a:r>
            <a:r>
              <a:rPr lang="en-US" sz="1100" b="1" dirty="0">
                <a:latin typeface="Consolas" panose="020B0609020204030204" pitchFamily="49" charset="0"/>
              </a:rPr>
              <a:t>(</a:t>
            </a:r>
            <a:r>
              <a:rPr lang="en-US" sz="1100" b="1" dirty="0" err="1">
                <a:latin typeface="Consolas" panose="020B0609020204030204" pitchFamily="49" charset="0"/>
              </a:rPr>
              <a:t>errno</a:t>
            </a:r>
            <a:r>
              <a:rPr lang="en-US" sz="1100" b="1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    return -1;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// Handle the event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if((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[0].</a:t>
            </a:r>
            <a:r>
              <a:rPr lang="en-US" sz="1100" b="1" dirty="0" err="1">
                <a:latin typeface="Consolas" panose="020B0609020204030204" pitchFamily="49" charset="0"/>
              </a:rPr>
              <a:t>revents</a:t>
            </a:r>
            <a:r>
              <a:rPr lang="en-US" sz="1100" b="1" dirty="0">
                <a:latin typeface="Consolas" panose="020B0609020204030204" pitchFamily="49" charset="0"/>
              </a:rPr>
              <a:t> &amp; POLLIN) == POLLIN)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    fn1();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if((</a:t>
            </a:r>
            <a:r>
              <a:rPr lang="en-US" sz="1100" b="1" dirty="0" err="1">
                <a:latin typeface="Consolas" panose="020B0609020204030204" pitchFamily="49" charset="0"/>
              </a:rPr>
              <a:t>poll_list</a:t>
            </a:r>
            <a:r>
              <a:rPr lang="en-US" sz="1100" b="1" dirty="0">
                <a:latin typeface="Consolas" panose="020B0609020204030204" pitchFamily="49" charset="0"/>
              </a:rPr>
              <a:t>[1].</a:t>
            </a:r>
            <a:r>
              <a:rPr lang="en-US" sz="1100" b="1" dirty="0" err="1">
                <a:latin typeface="Consolas" panose="020B0609020204030204" pitchFamily="49" charset="0"/>
              </a:rPr>
              <a:t>revents</a:t>
            </a:r>
            <a:r>
              <a:rPr lang="en-US" sz="1100" b="1" dirty="0">
                <a:latin typeface="Consolas" panose="020B0609020204030204" pitchFamily="49" charset="0"/>
              </a:rPr>
              <a:t> &amp; POLLIN) == POLLIN)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        fn2();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1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2BED9-4B30-894C-8B05-90BCF614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108BA9-7F22-FF4E-81B8-40B0CD8DB518}"/>
              </a:ext>
            </a:extLst>
          </p:cNvPr>
          <p:cNvSpPr txBox="1">
            <a:spLocks/>
          </p:cNvSpPr>
          <p:nvPr/>
        </p:nvSpPr>
        <p:spPr>
          <a:xfrm>
            <a:off x="107207" y="1021779"/>
            <a:ext cx="3598810" cy="1291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Helvetica" pitchFamily="2" charset="0"/>
              </a:rPr>
              <a:t>User </a:t>
            </a:r>
            <a:r>
              <a:rPr lang="en-US" sz="1200" dirty="0" err="1">
                <a:latin typeface="Helvetica" pitchFamily="2" charset="0"/>
              </a:rPr>
              <a:t>psuedocode</a:t>
            </a:r>
            <a:r>
              <a:rPr lang="en-US" sz="1200" dirty="0">
                <a:latin typeface="Helvetica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wait_for_button_press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(3, function ()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printf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(“button press\n”);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5650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8D1D-C5E5-4343-8F4F-E98319F2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vs. File Descriptors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B3400-09FD-134F-976A-AD751EA6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55" y="878541"/>
            <a:ext cx="6762750" cy="4151312"/>
          </a:xfrm>
        </p:spPr>
        <p:txBody>
          <a:bodyPr>
            <a:normAutofit/>
          </a:bodyPr>
          <a:lstStyle/>
          <a:p>
            <a:r>
              <a:rPr lang="en-US" sz="2000" dirty="0"/>
              <a:t>Streams are </a:t>
            </a:r>
            <a:r>
              <a:rPr lang="en-US" sz="2000" b="1" dirty="0"/>
              <a:t>buffered in user memory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67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("Beginning of line ");</a:t>
            </a:r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sleep(10); // sleep for 10 seconds</a:t>
            </a:r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67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("and end of line\n");</a:t>
            </a:r>
          </a:p>
          <a:p>
            <a:pPr marL="0" indent="0">
              <a:buNone/>
            </a:pPr>
            <a:r>
              <a:rPr lang="en-US" sz="2000" dirty="0"/>
              <a:t>Prints out </a:t>
            </a:r>
            <a:r>
              <a:rPr lang="en-US" sz="2000" b="1" dirty="0"/>
              <a:t>everything at once</a:t>
            </a:r>
          </a:p>
          <a:p>
            <a:r>
              <a:rPr lang="en-US" sz="2000" dirty="0"/>
              <a:t>Operations on file descriptors are </a:t>
            </a:r>
            <a:r>
              <a:rPr lang="en-US" sz="2000" b="1" dirty="0"/>
              <a:t>visible immediately</a:t>
            </a:r>
            <a:endParaRPr lang="en-US" sz="2000" dirty="0"/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write(STDOUT_FILENO, "Beginning of line ", 18);</a:t>
            </a:r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sleep(10);</a:t>
            </a:r>
          </a:p>
          <a:p>
            <a:pPr marL="0" indent="0">
              <a:buNone/>
            </a:pPr>
            <a:r>
              <a:rPr lang="en-US" sz="1667" b="1" dirty="0">
                <a:latin typeface="Consolas" panose="020B0609020204030204" pitchFamily="49" charset="0"/>
                <a:cs typeface="Consolas" panose="020B0609020204030204" pitchFamily="49" charset="0"/>
              </a:rPr>
              <a:t>	write("and end of line \n", 16);</a:t>
            </a:r>
          </a:p>
          <a:p>
            <a:pPr marL="0" indent="0">
              <a:buNone/>
            </a:pPr>
            <a:r>
              <a:rPr lang="en-US" sz="2000" dirty="0"/>
              <a:t>Outputs "Beginning of line" 10 seconds earlier</a:t>
            </a:r>
          </a:p>
        </p:txBody>
      </p:sp>
    </p:spTree>
    <p:extLst>
      <p:ext uri="{BB962C8B-B14F-4D97-AF65-F5344CB8AC3E}">
        <p14:creationId xmlns:p14="http://schemas.microsoft.com/office/powerpoint/2010/main" val="616558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7777-0334-694C-B669-70E03435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Buffer in </a:t>
            </a:r>
            <a:r>
              <a:rPr lang="en-US" dirty="0" err="1"/>
              <a:t>Userspace</a:t>
            </a:r>
            <a:r>
              <a:rPr lang="en-US" dirty="0"/>
              <a:t>? Overhead!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D1815-B719-1949-8614-DA6451133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Avoid system call overhead</a:t>
            </a:r>
          </a:p>
          <a:p>
            <a:pPr lvl="1"/>
            <a:r>
              <a:rPr lang="en-US" sz="2333" dirty="0"/>
              <a:t>Time to copy registers, transition to kernel mode, jump to system call handler, etc.</a:t>
            </a:r>
          </a:p>
          <a:p>
            <a:pPr lvl="1"/>
            <a:endParaRPr lang="en-US" sz="2333" dirty="0"/>
          </a:p>
          <a:p>
            <a:r>
              <a:rPr lang="en-US" sz="2667" dirty="0"/>
              <a:t>Minimum </a:t>
            </a:r>
            <a:r>
              <a:rPr lang="en-US" sz="2667" dirty="0" err="1"/>
              <a:t>syscall</a:t>
            </a:r>
            <a:r>
              <a:rPr lang="en-US" sz="2667" dirty="0"/>
              <a:t> time: ~100s of nanoseconds</a:t>
            </a:r>
          </a:p>
          <a:p>
            <a:pPr lvl="1"/>
            <a:r>
              <a:rPr lang="en-US" sz="2333" dirty="0"/>
              <a:t>Read/write a file byte by byte?</a:t>
            </a:r>
          </a:p>
          <a:p>
            <a:pPr lvl="1"/>
            <a:r>
              <a:rPr lang="en-US" sz="2333" dirty="0"/>
              <a:t>Max throughput of </a:t>
            </a:r>
            <a:r>
              <a:rPr lang="en-US" sz="2333" b="1" dirty="0"/>
              <a:t>~10MB/second</a:t>
            </a:r>
          </a:p>
          <a:p>
            <a:pPr lvl="1"/>
            <a:r>
              <a:rPr lang="en-US" sz="2333" dirty="0"/>
              <a:t>With </a:t>
            </a:r>
            <a:r>
              <a:rPr lang="en-US" sz="2333" b="1" dirty="0" err="1">
                <a:latin typeface="Consolas" panose="020B0609020204030204" pitchFamily="49" charset="0"/>
                <a:cs typeface="Consolas" panose="020B0609020204030204" pitchFamily="49" charset="0"/>
              </a:rPr>
              <a:t>fgetc</a:t>
            </a:r>
            <a:r>
              <a:rPr lang="en-US" sz="2333" dirty="0"/>
              <a:t>? Keeps up with your SSD</a:t>
            </a:r>
          </a:p>
        </p:txBody>
      </p:sp>
    </p:spTree>
    <p:extLst>
      <p:ext uri="{BB962C8B-B14F-4D97-AF65-F5344CB8AC3E}">
        <p14:creationId xmlns:p14="http://schemas.microsoft.com/office/powerpoint/2010/main" val="2900527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7777-0334-694C-B669-70E03435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Buffer in </a:t>
            </a:r>
            <a:r>
              <a:rPr lang="en-US" dirty="0" err="1"/>
              <a:t>Userspace</a:t>
            </a:r>
            <a:r>
              <a:rPr lang="en-US" dirty="0"/>
              <a:t>? Functionality.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D1815-B719-1949-8614-DA6451133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System call operations less capable</a:t>
            </a:r>
          </a:p>
          <a:p>
            <a:pPr lvl="1"/>
            <a:r>
              <a:rPr lang="en-US" sz="2333" dirty="0"/>
              <a:t>Simplifies operating system</a:t>
            </a:r>
          </a:p>
          <a:p>
            <a:pPr lvl="1"/>
            <a:endParaRPr lang="en-US" sz="2333" dirty="0"/>
          </a:p>
          <a:p>
            <a:r>
              <a:rPr lang="en-US" sz="2667" dirty="0"/>
              <a:t>Example: No "read until new line" operation</a:t>
            </a:r>
          </a:p>
          <a:p>
            <a:pPr lvl="1"/>
            <a:r>
              <a:rPr lang="en-US" sz="2333" dirty="0"/>
              <a:t>Solution: Make a big read </a:t>
            </a:r>
            <a:r>
              <a:rPr lang="en-US" sz="2333" dirty="0" err="1"/>
              <a:t>syscall</a:t>
            </a:r>
            <a:r>
              <a:rPr lang="en-US" sz="2333" dirty="0"/>
              <a:t>, find first new line in </a:t>
            </a:r>
            <a:r>
              <a:rPr lang="en-US" sz="2333" dirty="0" err="1"/>
              <a:t>userspace</a:t>
            </a:r>
            <a:endParaRPr lang="en-US" sz="2333" dirty="0"/>
          </a:p>
          <a:p>
            <a:pPr lvl="1"/>
            <a:r>
              <a:rPr lang="en-US" sz="2333" dirty="0"/>
              <a:t>Could simulate by one </a:t>
            </a:r>
            <a:r>
              <a:rPr lang="en-US" sz="2333" dirty="0" err="1"/>
              <a:t>syscall</a:t>
            </a:r>
            <a:r>
              <a:rPr lang="en-US" sz="2333" dirty="0"/>
              <a:t> per character, but we already know this is a bad idea</a:t>
            </a:r>
          </a:p>
        </p:txBody>
      </p:sp>
    </p:spTree>
    <p:extLst>
      <p:ext uri="{BB962C8B-B14F-4D97-AF65-F5344CB8AC3E}">
        <p14:creationId xmlns:p14="http://schemas.microsoft.com/office/powerpoint/2010/main" val="661771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90F0-D907-42D7-89D5-D8CCBCED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C07A-A586-47CB-B273-D2FC0F8E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Block Devices</a:t>
            </a:r>
            <a:r>
              <a:rPr lang="en-US" dirty="0"/>
              <a:t>: Hard Drives, Tape Drives, etc.</a:t>
            </a:r>
          </a:p>
          <a:p>
            <a:pPr lvl="1"/>
            <a:r>
              <a:rPr lang="en-US" dirty="0"/>
              <a:t>Access data in blocks (e.g. 4KB)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open()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read()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write()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seek()</a:t>
            </a:r>
          </a:p>
          <a:p>
            <a:pPr lvl="1"/>
            <a:r>
              <a:rPr lang="en-US" dirty="0"/>
              <a:t>Raw I/O or file-system access</a:t>
            </a:r>
          </a:p>
          <a:p>
            <a:r>
              <a:rPr lang="en-US" b="1" dirty="0"/>
              <a:t>Character Devices</a:t>
            </a:r>
            <a:r>
              <a:rPr lang="en-US" dirty="0"/>
              <a:t>: Keyboards, mice, serial ports, some USB devices</a:t>
            </a:r>
          </a:p>
          <a:p>
            <a:pPr lvl="1"/>
            <a:r>
              <a:rPr lang="en-US" dirty="0"/>
              <a:t>Read/write one character at a time</a:t>
            </a:r>
          </a:p>
          <a:p>
            <a:pPr lvl="1"/>
            <a:r>
              <a:rPr lang="en-US" dirty="0"/>
              <a:t>Commands include </a:t>
            </a:r>
            <a:r>
              <a:rPr lang="en-US" dirty="0">
                <a:latin typeface="Consolas" panose="020B0609020204030204" pitchFamily="49" charset="0"/>
              </a:rPr>
              <a:t>get()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put()</a:t>
            </a:r>
          </a:p>
          <a:p>
            <a:pPr lvl="1"/>
            <a:r>
              <a:rPr lang="en-US" dirty="0"/>
              <a:t>Libraries layered on top to allow line editing</a:t>
            </a:r>
          </a:p>
        </p:txBody>
      </p:sp>
    </p:spTree>
    <p:extLst>
      <p:ext uri="{BB962C8B-B14F-4D97-AF65-F5344CB8AC3E}">
        <p14:creationId xmlns:p14="http://schemas.microsoft.com/office/powerpoint/2010/main" val="291815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E90F0-D907-42D7-89D5-D8CCBCED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C07A-A586-47CB-B273-D2FC0F8E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Devices</a:t>
            </a:r>
            <a:r>
              <a:rPr lang="en-US" dirty="0"/>
              <a:t>: Ethernet, Wireless, Bluetooth</a:t>
            </a:r>
          </a:p>
          <a:p>
            <a:pPr lvl="1"/>
            <a:r>
              <a:rPr lang="en-US" dirty="0"/>
              <a:t>Distinct enough from block/character devices to have its own interface</a:t>
            </a:r>
          </a:p>
          <a:p>
            <a:pPr lvl="1"/>
            <a:r>
              <a:rPr lang="en-US" dirty="0"/>
              <a:t>Unix and Windows include </a:t>
            </a:r>
            <a:r>
              <a:rPr lang="en-US" dirty="0">
                <a:latin typeface="Consolas" panose="020B0609020204030204" pitchFamily="49" charset="0"/>
              </a:rPr>
              <a:t>socket</a:t>
            </a:r>
            <a:r>
              <a:rPr lang="en-US" dirty="0"/>
              <a:t> interface</a:t>
            </a:r>
          </a:p>
          <a:p>
            <a:pPr lvl="2"/>
            <a:r>
              <a:rPr lang="en-US" dirty="0"/>
              <a:t>Separates network protocol from network operation</a:t>
            </a:r>
          </a:p>
          <a:p>
            <a:pPr lvl="2"/>
            <a:r>
              <a:rPr lang="en-US" dirty="0"/>
              <a:t>Includes </a:t>
            </a:r>
            <a:r>
              <a:rPr lang="en-US" dirty="0">
                <a:latin typeface="Consolas" panose="020B0609020204030204" pitchFamily="49" charset="0"/>
              </a:rPr>
              <a:t>select</a:t>
            </a:r>
            <a:r>
              <a:rPr lang="en-US" dirty="0"/>
              <a:t> (multiplexing) functionality</a:t>
            </a:r>
          </a:p>
          <a:p>
            <a:pPr lvl="1"/>
            <a:r>
              <a:rPr lang="en-US" dirty="0"/>
              <a:t>Usage: pipes, FIFOs, streams, queues, …</a:t>
            </a:r>
          </a:p>
        </p:txBody>
      </p:sp>
    </p:spTree>
    <p:extLst>
      <p:ext uri="{BB962C8B-B14F-4D97-AF65-F5344CB8AC3E}">
        <p14:creationId xmlns:p14="http://schemas.microsoft.com/office/powerpoint/2010/main" val="353892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0 at 4.39.0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9" y="1301030"/>
            <a:ext cx="2321473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48" y="129141"/>
            <a:ext cx="6985000" cy="818338"/>
          </a:xfrm>
        </p:spPr>
        <p:txBody>
          <a:bodyPr>
            <a:normAutofit/>
          </a:bodyPr>
          <a:lstStyle/>
          <a:p>
            <a:r>
              <a:rPr lang="en-US" dirty="0"/>
              <a:t>Chip-scale Features of 2015 x86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508" y="1131298"/>
            <a:ext cx="6011492" cy="4551952"/>
          </a:xfrm>
        </p:spPr>
        <p:txBody>
          <a:bodyPr>
            <a:normAutofit fontScale="92500"/>
          </a:bodyPr>
          <a:lstStyle/>
          <a:p>
            <a:r>
              <a:rPr lang="en-US" dirty="0"/>
              <a:t>Significant pieces:</a:t>
            </a:r>
          </a:p>
          <a:p>
            <a:pPr lvl="1"/>
            <a:r>
              <a:rPr lang="en-US" dirty="0"/>
              <a:t>Four CPU cores</a:t>
            </a:r>
          </a:p>
          <a:p>
            <a:pPr lvl="1"/>
            <a:r>
              <a:rPr lang="en-US" dirty="0"/>
              <a:t>Integrated GPU</a:t>
            </a:r>
          </a:p>
          <a:p>
            <a:pPr lvl="1"/>
            <a:r>
              <a:rPr lang="en-US" dirty="0"/>
              <a:t>System Agent (Memory and Fast I/O)</a:t>
            </a:r>
          </a:p>
          <a:p>
            <a:pPr lvl="1"/>
            <a:r>
              <a:rPr lang="en-US" dirty="0"/>
              <a:t>Shared L3 cache</a:t>
            </a:r>
          </a:p>
          <a:p>
            <a:r>
              <a:rPr lang="en-US" dirty="0"/>
              <a:t>Integrated I/O</a:t>
            </a:r>
          </a:p>
          <a:p>
            <a:pPr lvl="1"/>
            <a:r>
              <a:rPr lang="en-US" dirty="0"/>
              <a:t>Integrated memory controller (IMC)</a:t>
            </a:r>
          </a:p>
          <a:p>
            <a:pPr lvl="2"/>
            <a:r>
              <a:rPr lang="en-US" dirty="0"/>
              <a:t>Two independent channels of DRAM</a:t>
            </a:r>
          </a:p>
          <a:p>
            <a:pPr lvl="1"/>
            <a:r>
              <a:rPr lang="en-US" dirty="0"/>
              <a:t>High-speed PCI-Express (for GPUs)</a:t>
            </a:r>
          </a:p>
          <a:p>
            <a:pPr lvl="1"/>
            <a:r>
              <a:rPr lang="en-US" dirty="0"/>
              <a:t>Direct Media Interface (DMI) Connection to PCH (Platform Control Hub)</a:t>
            </a:r>
          </a:p>
        </p:txBody>
      </p:sp>
    </p:spTree>
    <p:extLst>
      <p:ext uri="{BB962C8B-B14F-4D97-AF65-F5344CB8AC3E}">
        <p14:creationId xmlns:p14="http://schemas.microsoft.com/office/powerpoint/2010/main" val="32857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Lake I/O: PCH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2" y="1100357"/>
            <a:ext cx="3492500" cy="4540250"/>
          </a:xfrm>
        </p:spPr>
        <p:txBody>
          <a:bodyPr>
            <a:noAutofit/>
          </a:bodyPr>
          <a:lstStyle/>
          <a:p>
            <a:r>
              <a:rPr lang="en-US" sz="2400" dirty="0"/>
              <a:t>Platform Controller Hub</a:t>
            </a:r>
          </a:p>
          <a:p>
            <a:pPr lvl="1"/>
            <a:r>
              <a:rPr lang="en-US" sz="1800" dirty="0"/>
              <a:t>Connected to processor with proprietary bus</a:t>
            </a:r>
          </a:p>
          <a:p>
            <a:pPr lvl="2"/>
            <a:r>
              <a:rPr lang="en-US" sz="1600" dirty="0"/>
              <a:t>Direct Media Interface</a:t>
            </a:r>
          </a:p>
          <a:p>
            <a:r>
              <a:rPr lang="en-US" sz="2400" dirty="0"/>
              <a:t>Types of I/O on PCH:</a:t>
            </a:r>
          </a:p>
          <a:p>
            <a:pPr lvl="1"/>
            <a:r>
              <a:rPr lang="en-US" sz="1800" dirty="0"/>
              <a:t>USB</a:t>
            </a:r>
            <a:endParaRPr lang="en-US" sz="2000" dirty="0"/>
          </a:p>
          <a:p>
            <a:pPr lvl="1"/>
            <a:r>
              <a:rPr lang="en-US" sz="1800" dirty="0"/>
              <a:t>Ethernet</a:t>
            </a:r>
          </a:p>
          <a:p>
            <a:pPr lvl="1"/>
            <a:r>
              <a:rPr lang="en-US" sz="1800" dirty="0"/>
              <a:t>Audio</a:t>
            </a:r>
          </a:p>
          <a:p>
            <a:pPr lvl="1"/>
            <a:r>
              <a:rPr lang="en-US" sz="1800" dirty="0"/>
              <a:t>BIOS support</a:t>
            </a:r>
          </a:p>
          <a:p>
            <a:pPr lvl="1"/>
            <a:r>
              <a:rPr lang="en-US" sz="1800" dirty="0"/>
              <a:t>More PCI Express</a:t>
            </a:r>
          </a:p>
          <a:p>
            <a:pPr lvl="1"/>
            <a:r>
              <a:rPr lang="en-US" sz="1800" dirty="0"/>
              <a:t>SATA (for Disks)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8301" y="4742926"/>
            <a:ext cx="3167855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>
                <a:latin typeface="Gill Sans" charset="0"/>
                <a:ea typeface="Gill Sans" charset="0"/>
                <a:cs typeface="Gill Sans" charset="0"/>
              </a:rPr>
              <a:t>Sky Lake</a:t>
            </a:r>
          </a:p>
          <a:p>
            <a:pPr algn="ctr"/>
            <a:r>
              <a:rPr lang="en-US" sz="2667" dirty="0">
                <a:latin typeface="Gill Sans" charset="0"/>
                <a:ea typeface="Gill Sans" charset="0"/>
                <a:cs typeface="Gill Sans" charset="0"/>
              </a:rPr>
              <a:t>System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313925"/>
            <a:ext cx="4015678" cy="309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2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34" y="1692441"/>
            <a:ext cx="1292453" cy="879058"/>
          </a:xfrm>
          <a:prstGeom prst="rect">
            <a:avLst/>
          </a:prstGeom>
        </p:spPr>
      </p:pic>
      <p:pic>
        <p:nvPicPr>
          <p:cNvPr id="36865" name="Picture 14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153">
            <a:off x="7706896" y="2683871"/>
            <a:ext cx="635000" cy="33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Line 158"/>
          <p:cNvSpPr>
            <a:spLocks noChangeShapeType="1"/>
          </p:cNvSpPr>
          <p:nvPr/>
        </p:nvSpPr>
        <p:spPr bwMode="auto">
          <a:xfrm>
            <a:off x="6436896" y="3271927"/>
            <a:ext cx="571500" cy="4630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75398" tIns="37038" rIns="75398" bIns="37038" anchor="ctr"/>
          <a:lstStyle/>
          <a:p>
            <a:endParaRPr lang="en-US" sz="1667">
              <a:latin typeface="Gill Sans Light"/>
              <a:cs typeface="Gill Sans Light"/>
            </a:endParaRPr>
          </a:p>
        </p:txBody>
      </p:sp>
      <p:sp>
        <p:nvSpPr>
          <p:cNvPr id="36869" name="Freeform 157"/>
          <p:cNvSpPr>
            <a:spLocks/>
          </p:cNvSpPr>
          <p:nvPr/>
        </p:nvSpPr>
        <p:spPr bwMode="auto">
          <a:xfrm>
            <a:off x="3642896" y="4160927"/>
            <a:ext cx="1397000" cy="592667"/>
          </a:xfrm>
          <a:custGeom>
            <a:avLst/>
            <a:gdLst>
              <a:gd name="T0" fmla="*/ 2147483647 w 1056"/>
              <a:gd name="T1" fmla="*/ 0 h 448"/>
              <a:gd name="T2" fmla="*/ 2147483647 w 1056"/>
              <a:gd name="T3" fmla="*/ 2147483647 h 448"/>
              <a:gd name="T4" fmla="*/ 0 w 1056"/>
              <a:gd name="T5" fmla="*/ 2147483647 h 448"/>
              <a:gd name="T6" fmla="*/ 0 60000 65536"/>
              <a:gd name="T7" fmla="*/ 0 60000 65536"/>
              <a:gd name="T8" fmla="*/ 0 60000 65536"/>
              <a:gd name="T9" fmla="*/ 0 w 1056"/>
              <a:gd name="T10" fmla="*/ 0 h 448"/>
              <a:gd name="T11" fmla="*/ 1056 w 1056"/>
              <a:gd name="T12" fmla="*/ 448 h 4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448">
                <a:moveTo>
                  <a:pt x="1056" y="0"/>
                </a:moveTo>
                <a:cubicBezTo>
                  <a:pt x="1024" y="160"/>
                  <a:pt x="992" y="320"/>
                  <a:pt x="816" y="384"/>
                </a:cubicBezTo>
                <a:cubicBezTo>
                  <a:pt x="640" y="448"/>
                  <a:pt x="320" y="416"/>
                  <a:pt x="0" y="38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75398" tIns="37038" rIns="75398" bIns="37038" anchor="ctr"/>
          <a:lstStyle/>
          <a:p>
            <a:endParaRPr lang="en-US" sz="1667">
              <a:latin typeface="Gill Sans Light"/>
              <a:cs typeface="Gill Sans Light"/>
            </a:endParaRP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36" r="1935" b="636"/>
          <a:stretch>
            <a:fillRect/>
          </a:stretch>
        </p:blipFill>
        <p:spPr bwMode="auto">
          <a:xfrm>
            <a:off x="2182396" y="841729"/>
            <a:ext cx="4381500" cy="33655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2"/>
          <p:cNvSpPr>
            <a:spLocks noGrp="1" noChangeArrowheads="1"/>
          </p:cNvSpPr>
          <p:nvPr>
            <p:ph type="title"/>
          </p:nvPr>
        </p:nvSpPr>
        <p:spPr>
          <a:xfrm>
            <a:off x="865598" y="270229"/>
            <a:ext cx="5969000" cy="4445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MS PGothic" charset="0"/>
              </a:rPr>
              <a:t>Modern I/O Systems</a:t>
            </a:r>
          </a:p>
        </p:txBody>
      </p:sp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51" y="751595"/>
            <a:ext cx="676853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96" y="3000729"/>
            <a:ext cx="1365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5" name="Picture 14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96" y="4461229"/>
            <a:ext cx="1524000" cy="123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6" name="Group 480"/>
          <p:cNvGrpSpPr>
            <a:grpSpLocks/>
          </p:cNvGrpSpPr>
          <p:nvPr/>
        </p:nvGrpSpPr>
        <p:grpSpPr bwMode="auto">
          <a:xfrm>
            <a:off x="1826664" y="3621559"/>
            <a:ext cx="1190625" cy="1727203"/>
            <a:chOff x="432" y="1933"/>
            <a:chExt cx="948" cy="1572"/>
          </a:xfrm>
        </p:grpSpPr>
        <p:pic>
          <p:nvPicPr>
            <p:cNvPr id="37164" name="Picture 153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0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5" name="Picture 154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6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6" name="Picture 155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17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7" name="Picture 15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3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77" name="Picture 15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151" y="4461330"/>
            <a:ext cx="1404973" cy="102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80" name="Group 482"/>
          <p:cNvGrpSpPr>
            <a:grpSpLocks/>
          </p:cNvGrpSpPr>
          <p:nvPr/>
        </p:nvGrpSpPr>
        <p:grpSpPr bwMode="auto">
          <a:xfrm>
            <a:off x="6500396" y="714729"/>
            <a:ext cx="1541198" cy="1111250"/>
            <a:chOff x="4368" y="480"/>
            <a:chExt cx="1165" cy="840"/>
          </a:xfrm>
        </p:grpSpPr>
        <p:pic>
          <p:nvPicPr>
            <p:cNvPr id="37162" name="Picture 162" descr="MCj03984770000[1]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72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3" name="Picture 152" descr="MCj03984770000[1]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" y="48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81" name="Rectangle 350"/>
          <p:cNvSpPr>
            <a:spLocks noChangeArrowheads="1"/>
          </p:cNvSpPr>
          <p:nvPr/>
        </p:nvSpPr>
        <p:spPr bwMode="auto">
          <a:xfrm>
            <a:off x="3579396" y="1413229"/>
            <a:ext cx="952500" cy="444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398" tIns="37038" rIns="75398" bIns="37038" anchor="ctr"/>
          <a:lstStyle/>
          <a:p>
            <a:endParaRPr lang="en-US" sz="1667">
              <a:latin typeface="Gill Sans Light"/>
              <a:cs typeface="Gill Sans Light"/>
            </a:endParaRPr>
          </a:p>
        </p:txBody>
      </p:sp>
      <p:grpSp>
        <p:nvGrpSpPr>
          <p:cNvPr id="36882" name="Group 258"/>
          <p:cNvGrpSpPr>
            <a:grpSpLocks/>
          </p:cNvGrpSpPr>
          <p:nvPr/>
        </p:nvGrpSpPr>
        <p:grpSpPr bwMode="auto">
          <a:xfrm rot="376460">
            <a:off x="3452396" y="1286229"/>
            <a:ext cx="1206500" cy="635000"/>
            <a:chOff x="2515" y="1988"/>
            <a:chExt cx="824" cy="394"/>
          </a:xfrm>
        </p:grpSpPr>
        <p:sp>
          <p:nvSpPr>
            <p:cNvPr id="37071" name="Freeform 259"/>
            <p:cNvSpPr>
              <a:spLocks/>
            </p:cNvSpPr>
            <p:nvPr/>
          </p:nvSpPr>
          <p:spPr bwMode="auto">
            <a:xfrm>
              <a:off x="2515" y="1988"/>
              <a:ext cx="824" cy="394"/>
            </a:xfrm>
            <a:custGeom>
              <a:avLst/>
              <a:gdLst>
                <a:gd name="T0" fmla="*/ 0 w 3296"/>
                <a:gd name="T1" fmla="*/ 0 h 1577"/>
                <a:gd name="T2" fmla="*/ 0 w 3296"/>
                <a:gd name="T3" fmla="*/ 0 h 1577"/>
                <a:gd name="T4" fmla="*/ 0 w 3296"/>
                <a:gd name="T5" fmla="*/ 0 h 1577"/>
                <a:gd name="T6" fmla="*/ 0 w 3296"/>
                <a:gd name="T7" fmla="*/ 0 h 1577"/>
                <a:gd name="T8" fmla="*/ 0 w 3296"/>
                <a:gd name="T9" fmla="*/ 0 h 1577"/>
                <a:gd name="T10" fmla="*/ 0 w 3296"/>
                <a:gd name="T11" fmla="*/ 0 h 1577"/>
                <a:gd name="T12" fmla="*/ 0 w 3296"/>
                <a:gd name="T13" fmla="*/ 0 h 1577"/>
                <a:gd name="T14" fmla="*/ 0 w 3296"/>
                <a:gd name="T15" fmla="*/ 0 h 1577"/>
                <a:gd name="T16" fmla="*/ 0 w 3296"/>
                <a:gd name="T17" fmla="*/ 0 h 1577"/>
                <a:gd name="T18" fmla="*/ 0 w 3296"/>
                <a:gd name="T19" fmla="*/ 0 h 1577"/>
                <a:gd name="T20" fmla="*/ 0 w 3296"/>
                <a:gd name="T21" fmla="*/ 0 h 1577"/>
                <a:gd name="T22" fmla="*/ 0 w 3296"/>
                <a:gd name="T23" fmla="*/ 0 h 1577"/>
                <a:gd name="T24" fmla="*/ 0 w 3296"/>
                <a:gd name="T25" fmla="*/ 0 h 1577"/>
                <a:gd name="T26" fmla="*/ 0 w 3296"/>
                <a:gd name="T27" fmla="*/ 0 h 1577"/>
                <a:gd name="T28" fmla="*/ 0 w 3296"/>
                <a:gd name="T29" fmla="*/ 0 h 1577"/>
                <a:gd name="T30" fmla="*/ 0 w 3296"/>
                <a:gd name="T31" fmla="*/ 0 h 1577"/>
                <a:gd name="T32" fmla="*/ 0 w 3296"/>
                <a:gd name="T33" fmla="*/ 0 h 1577"/>
                <a:gd name="T34" fmla="*/ 0 w 3296"/>
                <a:gd name="T35" fmla="*/ 0 h 1577"/>
                <a:gd name="T36" fmla="*/ 0 w 3296"/>
                <a:gd name="T37" fmla="*/ 0 h 1577"/>
                <a:gd name="T38" fmla="*/ 0 w 3296"/>
                <a:gd name="T39" fmla="*/ 0 h 1577"/>
                <a:gd name="T40" fmla="*/ 0 w 3296"/>
                <a:gd name="T41" fmla="*/ 0 h 1577"/>
                <a:gd name="T42" fmla="*/ 0 w 3296"/>
                <a:gd name="T43" fmla="*/ 0 h 1577"/>
                <a:gd name="T44" fmla="*/ 0 w 3296"/>
                <a:gd name="T45" fmla="*/ 0 h 1577"/>
                <a:gd name="T46" fmla="*/ 0 w 3296"/>
                <a:gd name="T47" fmla="*/ 0 h 1577"/>
                <a:gd name="T48" fmla="*/ 0 w 3296"/>
                <a:gd name="T49" fmla="*/ 0 h 1577"/>
                <a:gd name="T50" fmla="*/ 0 w 3296"/>
                <a:gd name="T51" fmla="*/ 0 h 1577"/>
                <a:gd name="T52" fmla="*/ 0 w 3296"/>
                <a:gd name="T53" fmla="*/ 0 h 1577"/>
                <a:gd name="T54" fmla="*/ 0 w 3296"/>
                <a:gd name="T55" fmla="*/ 0 h 1577"/>
                <a:gd name="T56" fmla="*/ 0 w 3296"/>
                <a:gd name="T57" fmla="*/ 0 h 1577"/>
                <a:gd name="T58" fmla="*/ 0 w 3296"/>
                <a:gd name="T59" fmla="*/ 0 h 1577"/>
                <a:gd name="T60" fmla="*/ 0 w 3296"/>
                <a:gd name="T61" fmla="*/ 0 h 1577"/>
                <a:gd name="T62" fmla="*/ 0 w 3296"/>
                <a:gd name="T63" fmla="*/ 0 h 1577"/>
                <a:gd name="T64" fmla="*/ 0 w 3296"/>
                <a:gd name="T65" fmla="*/ 0 h 1577"/>
                <a:gd name="T66" fmla="*/ 0 w 3296"/>
                <a:gd name="T67" fmla="*/ 0 h 1577"/>
                <a:gd name="T68" fmla="*/ 0 w 3296"/>
                <a:gd name="T69" fmla="*/ 0 h 1577"/>
                <a:gd name="T70" fmla="*/ 0 w 3296"/>
                <a:gd name="T71" fmla="*/ 0 h 1577"/>
                <a:gd name="T72" fmla="*/ 0 w 3296"/>
                <a:gd name="T73" fmla="*/ 0 h 1577"/>
                <a:gd name="T74" fmla="*/ 0 w 3296"/>
                <a:gd name="T75" fmla="*/ 0 h 1577"/>
                <a:gd name="T76" fmla="*/ 0 w 3296"/>
                <a:gd name="T77" fmla="*/ 0 h 1577"/>
                <a:gd name="T78" fmla="*/ 0 w 3296"/>
                <a:gd name="T79" fmla="*/ 0 h 1577"/>
                <a:gd name="T80" fmla="*/ 0 w 3296"/>
                <a:gd name="T81" fmla="*/ 0 h 1577"/>
                <a:gd name="T82" fmla="*/ 0 w 3296"/>
                <a:gd name="T83" fmla="*/ 0 h 1577"/>
                <a:gd name="T84" fmla="*/ 0 w 3296"/>
                <a:gd name="T85" fmla="*/ 0 h 1577"/>
                <a:gd name="T86" fmla="*/ 0 w 3296"/>
                <a:gd name="T87" fmla="*/ 0 h 1577"/>
                <a:gd name="T88" fmla="*/ 0 w 3296"/>
                <a:gd name="T89" fmla="*/ 0 h 1577"/>
                <a:gd name="T90" fmla="*/ 0 w 3296"/>
                <a:gd name="T91" fmla="*/ 0 h 1577"/>
                <a:gd name="T92" fmla="*/ 0 w 3296"/>
                <a:gd name="T93" fmla="*/ 0 h 1577"/>
                <a:gd name="T94" fmla="*/ 0 w 3296"/>
                <a:gd name="T95" fmla="*/ 0 h 1577"/>
                <a:gd name="T96" fmla="*/ 0 w 3296"/>
                <a:gd name="T97" fmla="*/ 0 h 1577"/>
                <a:gd name="T98" fmla="*/ 0 w 3296"/>
                <a:gd name="T99" fmla="*/ 0 h 1577"/>
                <a:gd name="T100" fmla="*/ 0 w 3296"/>
                <a:gd name="T101" fmla="*/ 0 h 1577"/>
                <a:gd name="T102" fmla="*/ 0 w 3296"/>
                <a:gd name="T103" fmla="*/ 0 h 1577"/>
                <a:gd name="T104" fmla="*/ 0 w 3296"/>
                <a:gd name="T105" fmla="*/ 0 h 1577"/>
                <a:gd name="T106" fmla="*/ 0 w 3296"/>
                <a:gd name="T107" fmla="*/ 0 h 1577"/>
                <a:gd name="T108" fmla="*/ 0 w 3296"/>
                <a:gd name="T109" fmla="*/ 0 h 15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296"/>
                <a:gd name="T166" fmla="*/ 0 h 1577"/>
                <a:gd name="T167" fmla="*/ 3296 w 3296"/>
                <a:gd name="T168" fmla="*/ 1577 h 15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296" h="1577">
                  <a:moveTo>
                    <a:pt x="1959" y="237"/>
                  </a:moveTo>
                  <a:lnTo>
                    <a:pt x="1970" y="248"/>
                  </a:lnTo>
                  <a:lnTo>
                    <a:pt x="1987" y="253"/>
                  </a:lnTo>
                  <a:lnTo>
                    <a:pt x="2009" y="256"/>
                  </a:lnTo>
                  <a:lnTo>
                    <a:pt x="2030" y="253"/>
                  </a:lnTo>
                  <a:lnTo>
                    <a:pt x="2055" y="250"/>
                  </a:lnTo>
                  <a:lnTo>
                    <a:pt x="2078" y="248"/>
                  </a:lnTo>
                  <a:lnTo>
                    <a:pt x="2096" y="244"/>
                  </a:lnTo>
                  <a:lnTo>
                    <a:pt x="2110" y="244"/>
                  </a:lnTo>
                  <a:lnTo>
                    <a:pt x="2115" y="201"/>
                  </a:lnTo>
                  <a:lnTo>
                    <a:pt x="2124" y="150"/>
                  </a:lnTo>
                  <a:lnTo>
                    <a:pt x="2142" y="111"/>
                  </a:lnTo>
                  <a:lnTo>
                    <a:pt x="2181" y="117"/>
                  </a:lnTo>
                  <a:lnTo>
                    <a:pt x="2195" y="147"/>
                  </a:lnTo>
                  <a:lnTo>
                    <a:pt x="2214" y="177"/>
                  </a:lnTo>
                  <a:lnTo>
                    <a:pt x="2235" y="209"/>
                  </a:lnTo>
                  <a:lnTo>
                    <a:pt x="2260" y="237"/>
                  </a:lnTo>
                  <a:lnTo>
                    <a:pt x="2260" y="204"/>
                  </a:lnTo>
                  <a:lnTo>
                    <a:pt x="2257" y="177"/>
                  </a:lnTo>
                  <a:lnTo>
                    <a:pt x="2260" y="150"/>
                  </a:lnTo>
                  <a:lnTo>
                    <a:pt x="2271" y="125"/>
                  </a:lnTo>
                  <a:lnTo>
                    <a:pt x="2278" y="120"/>
                  </a:lnTo>
                  <a:lnTo>
                    <a:pt x="2290" y="117"/>
                  </a:lnTo>
                  <a:lnTo>
                    <a:pt x="2298" y="117"/>
                  </a:lnTo>
                  <a:lnTo>
                    <a:pt x="2306" y="125"/>
                  </a:lnTo>
                  <a:lnTo>
                    <a:pt x="2382" y="226"/>
                  </a:lnTo>
                  <a:lnTo>
                    <a:pt x="2388" y="201"/>
                  </a:lnTo>
                  <a:lnTo>
                    <a:pt x="2391" y="179"/>
                  </a:lnTo>
                  <a:lnTo>
                    <a:pt x="2388" y="155"/>
                  </a:lnTo>
                  <a:lnTo>
                    <a:pt x="2391" y="136"/>
                  </a:lnTo>
                  <a:lnTo>
                    <a:pt x="2398" y="111"/>
                  </a:lnTo>
                  <a:lnTo>
                    <a:pt x="2407" y="95"/>
                  </a:lnTo>
                  <a:lnTo>
                    <a:pt x="2415" y="92"/>
                  </a:lnTo>
                  <a:lnTo>
                    <a:pt x="2426" y="97"/>
                  </a:lnTo>
                  <a:lnTo>
                    <a:pt x="2439" y="111"/>
                  </a:lnTo>
                  <a:lnTo>
                    <a:pt x="2459" y="133"/>
                  </a:lnTo>
                  <a:lnTo>
                    <a:pt x="2483" y="163"/>
                  </a:lnTo>
                  <a:lnTo>
                    <a:pt x="2515" y="201"/>
                  </a:lnTo>
                  <a:lnTo>
                    <a:pt x="2549" y="196"/>
                  </a:lnTo>
                  <a:lnTo>
                    <a:pt x="2573" y="191"/>
                  </a:lnTo>
                  <a:lnTo>
                    <a:pt x="2593" y="188"/>
                  </a:lnTo>
                  <a:lnTo>
                    <a:pt x="2609" y="191"/>
                  </a:lnTo>
                  <a:lnTo>
                    <a:pt x="2625" y="196"/>
                  </a:lnTo>
                  <a:lnTo>
                    <a:pt x="2641" y="207"/>
                  </a:lnTo>
                  <a:lnTo>
                    <a:pt x="2664" y="223"/>
                  </a:lnTo>
                  <a:lnTo>
                    <a:pt x="2687" y="244"/>
                  </a:lnTo>
                  <a:lnTo>
                    <a:pt x="2712" y="256"/>
                  </a:lnTo>
                  <a:lnTo>
                    <a:pt x="2736" y="269"/>
                  </a:lnTo>
                  <a:lnTo>
                    <a:pt x="2761" y="285"/>
                  </a:lnTo>
                  <a:lnTo>
                    <a:pt x="2786" y="302"/>
                  </a:lnTo>
                  <a:lnTo>
                    <a:pt x="2811" y="322"/>
                  </a:lnTo>
                  <a:lnTo>
                    <a:pt x="2835" y="338"/>
                  </a:lnTo>
                  <a:lnTo>
                    <a:pt x="2859" y="354"/>
                  </a:lnTo>
                  <a:lnTo>
                    <a:pt x="2887" y="368"/>
                  </a:lnTo>
                  <a:lnTo>
                    <a:pt x="2871" y="389"/>
                  </a:lnTo>
                  <a:lnTo>
                    <a:pt x="2851" y="400"/>
                  </a:lnTo>
                  <a:lnTo>
                    <a:pt x="2835" y="400"/>
                  </a:lnTo>
                  <a:lnTo>
                    <a:pt x="2823" y="400"/>
                  </a:lnTo>
                  <a:lnTo>
                    <a:pt x="2823" y="405"/>
                  </a:lnTo>
                  <a:lnTo>
                    <a:pt x="2837" y="421"/>
                  </a:lnTo>
                  <a:lnTo>
                    <a:pt x="2871" y="455"/>
                  </a:lnTo>
                  <a:lnTo>
                    <a:pt x="2928" y="512"/>
                  </a:lnTo>
                  <a:lnTo>
                    <a:pt x="2944" y="509"/>
                  </a:lnTo>
                  <a:lnTo>
                    <a:pt x="2958" y="506"/>
                  </a:lnTo>
                  <a:lnTo>
                    <a:pt x="2972" y="506"/>
                  </a:lnTo>
                  <a:lnTo>
                    <a:pt x="2982" y="506"/>
                  </a:lnTo>
                  <a:lnTo>
                    <a:pt x="2995" y="509"/>
                  </a:lnTo>
                  <a:lnTo>
                    <a:pt x="3009" y="509"/>
                  </a:lnTo>
                  <a:lnTo>
                    <a:pt x="3023" y="515"/>
                  </a:lnTo>
                  <a:lnTo>
                    <a:pt x="3037" y="517"/>
                  </a:lnTo>
                  <a:lnTo>
                    <a:pt x="3055" y="550"/>
                  </a:lnTo>
                  <a:lnTo>
                    <a:pt x="3075" y="582"/>
                  </a:lnTo>
                  <a:lnTo>
                    <a:pt x="3094" y="616"/>
                  </a:lnTo>
                  <a:lnTo>
                    <a:pt x="3113" y="648"/>
                  </a:lnTo>
                  <a:lnTo>
                    <a:pt x="3135" y="681"/>
                  </a:lnTo>
                  <a:lnTo>
                    <a:pt x="3154" y="713"/>
                  </a:lnTo>
                  <a:lnTo>
                    <a:pt x="3173" y="749"/>
                  </a:lnTo>
                  <a:lnTo>
                    <a:pt x="3192" y="782"/>
                  </a:lnTo>
                  <a:lnTo>
                    <a:pt x="3192" y="795"/>
                  </a:lnTo>
                  <a:lnTo>
                    <a:pt x="3189" y="814"/>
                  </a:lnTo>
                  <a:lnTo>
                    <a:pt x="3186" y="830"/>
                  </a:lnTo>
                  <a:lnTo>
                    <a:pt x="3184" y="847"/>
                  </a:lnTo>
                  <a:lnTo>
                    <a:pt x="3170" y="855"/>
                  </a:lnTo>
                  <a:lnTo>
                    <a:pt x="3154" y="855"/>
                  </a:lnTo>
                  <a:lnTo>
                    <a:pt x="3138" y="855"/>
                  </a:lnTo>
                  <a:lnTo>
                    <a:pt x="3121" y="858"/>
                  </a:lnTo>
                  <a:lnTo>
                    <a:pt x="3131" y="877"/>
                  </a:lnTo>
                  <a:lnTo>
                    <a:pt x="3159" y="904"/>
                  </a:lnTo>
                  <a:lnTo>
                    <a:pt x="3195" y="936"/>
                  </a:lnTo>
                  <a:lnTo>
                    <a:pt x="3232" y="970"/>
                  </a:lnTo>
                  <a:lnTo>
                    <a:pt x="3268" y="1005"/>
                  </a:lnTo>
                  <a:lnTo>
                    <a:pt x="3290" y="1037"/>
                  </a:lnTo>
                  <a:lnTo>
                    <a:pt x="3296" y="1065"/>
                  </a:lnTo>
                  <a:lnTo>
                    <a:pt x="3274" y="1087"/>
                  </a:lnTo>
                  <a:lnTo>
                    <a:pt x="3214" y="1097"/>
                  </a:lnTo>
                  <a:lnTo>
                    <a:pt x="3156" y="1106"/>
                  </a:lnTo>
                  <a:lnTo>
                    <a:pt x="3096" y="1117"/>
                  </a:lnTo>
                  <a:lnTo>
                    <a:pt x="3037" y="1125"/>
                  </a:lnTo>
                  <a:lnTo>
                    <a:pt x="2977" y="1136"/>
                  </a:lnTo>
                  <a:lnTo>
                    <a:pt x="2919" y="1147"/>
                  </a:lnTo>
                  <a:lnTo>
                    <a:pt x="2859" y="1155"/>
                  </a:lnTo>
                  <a:lnTo>
                    <a:pt x="2800" y="1166"/>
                  </a:lnTo>
                  <a:lnTo>
                    <a:pt x="2740" y="1174"/>
                  </a:lnTo>
                  <a:lnTo>
                    <a:pt x="2682" y="1185"/>
                  </a:lnTo>
                  <a:lnTo>
                    <a:pt x="2623" y="1196"/>
                  </a:lnTo>
                  <a:lnTo>
                    <a:pt x="2563" y="1204"/>
                  </a:lnTo>
                  <a:lnTo>
                    <a:pt x="2503" y="1215"/>
                  </a:lnTo>
                  <a:lnTo>
                    <a:pt x="2445" y="1223"/>
                  </a:lnTo>
                  <a:lnTo>
                    <a:pt x="2386" y="1234"/>
                  </a:lnTo>
                  <a:lnTo>
                    <a:pt x="2325" y="1242"/>
                  </a:lnTo>
                  <a:lnTo>
                    <a:pt x="2303" y="1248"/>
                  </a:lnTo>
                  <a:lnTo>
                    <a:pt x="2281" y="1253"/>
                  </a:lnTo>
                  <a:lnTo>
                    <a:pt x="2260" y="1256"/>
                  </a:lnTo>
                  <a:lnTo>
                    <a:pt x="2237" y="1258"/>
                  </a:lnTo>
                  <a:lnTo>
                    <a:pt x="2214" y="1262"/>
                  </a:lnTo>
                  <a:lnTo>
                    <a:pt x="2191" y="1267"/>
                  </a:lnTo>
                  <a:lnTo>
                    <a:pt x="2167" y="1272"/>
                  </a:lnTo>
                  <a:lnTo>
                    <a:pt x="2145" y="1278"/>
                  </a:lnTo>
                  <a:lnTo>
                    <a:pt x="2137" y="1264"/>
                  </a:lnTo>
                  <a:lnTo>
                    <a:pt x="2120" y="1239"/>
                  </a:lnTo>
                  <a:lnTo>
                    <a:pt x="2101" y="1212"/>
                  </a:lnTo>
                  <a:lnTo>
                    <a:pt x="2083" y="1180"/>
                  </a:lnTo>
                  <a:lnTo>
                    <a:pt x="2060" y="1147"/>
                  </a:lnTo>
                  <a:lnTo>
                    <a:pt x="2042" y="1120"/>
                  </a:lnTo>
                  <a:lnTo>
                    <a:pt x="2028" y="1103"/>
                  </a:lnTo>
                  <a:lnTo>
                    <a:pt x="2020" y="1097"/>
                  </a:lnTo>
                  <a:lnTo>
                    <a:pt x="2006" y="1101"/>
                  </a:lnTo>
                  <a:lnTo>
                    <a:pt x="2009" y="1122"/>
                  </a:lnTo>
                  <a:lnTo>
                    <a:pt x="2025" y="1152"/>
                  </a:lnTo>
                  <a:lnTo>
                    <a:pt x="2047" y="1191"/>
                  </a:lnTo>
                  <a:lnTo>
                    <a:pt x="2066" y="1228"/>
                  </a:lnTo>
                  <a:lnTo>
                    <a:pt x="2078" y="1262"/>
                  </a:lnTo>
                  <a:lnTo>
                    <a:pt x="2078" y="1286"/>
                  </a:lnTo>
                  <a:lnTo>
                    <a:pt x="2055" y="1294"/>
                  </a:lnTo>
                  <a:lnTo>
                    <a:pt x="2020" y="1302"/>
                  </a:lnTo>
                  <a:lnTo>
                    <a:pt x="1982" y="1308"/>
                  </a:lnTo>
                  <a:lnTo>
                    <a:pt x="1947" y="1313"/>
                  </a:lnTo>
                  <a:lnTo>
                    <a:pt x="1908" y="1318"/>
                  </a:lnTo>
                  <a:lnTo>
                    <a:pt x="1869" y="1322"/>
                  </a:lnTo>
                  <a:lnTo>
                    <a:pt x="1832" y="1327"/>
                  </a:lnTo>
                  <a:lnTo>
                    <a:pt x="1793" y="1332"/>
                  </a:lnTo>
                  <a:lnTo>
                    <a:pt x="1756" y="1338"/>
                  </a:lnTo>
                  <a:lnTo>
                    <a:pt x="1669" y="1354"/>
                  </a:lnTo>
                  <a:lnTo>
                    <a:pt x="1584" y="1368"/>
                  </a:lnTo>
                  <a:lnTo>
                    <a:pt x="1497" y="1384"/>
                  </a:lnTo>
                  <a:lnTo>
                    <a:pt x="1409" y="1398"/>
                  </a:lnTo>
                  <a:lnTo>
                    <a:pt x="1322" y="1411"/>
                  </a:lnTo>
                  <a:lnTo>
                    <a:pt x="1235" y="1428"/>
                  </a:lnTo>
                  <a:lnTo>
                    <a:pt x="1147" y="1441"/>
                  </a:lnTo>
                  <a:lnTo>
                    <a:pt x="1060" y="1458"/>
                  </a:lnTo>
                  <a:lnTo>
                    <a:pt x="973" y="1471"/>
                  </a:lnTo>
                  <a:lnTo>
                    <a:pt x="886" y="1485"/>
                  </a:lnTo>
                  <a:lnTo>
                    <a:pt x="798" y="1501"/>
                  </a:lnTo>
                  <a:lnTo>
                    <a:pt x="711" y="1515"/>
                  </a:lnTo>
                  <a:lnTo>
                    <a:pt x="621" y="1531"/>
                  </a:lnTo>
                  <a:lnTo>
                    <a:pt x="534" y="1547"/>
                  </a:lnTo>
                  <a:lnTo>
                    <a:pt x="447" y="1561"/>
                  </a:lnTo>
                  <a:lnTo>
                    <a:pt x="359" y="1577"/>
                  </a:lnTo>
                  <a:lnTo>
                    <a:pt x="352" y="1575"/>
                  </a:lnTo>
                  <a:lnTo>
                    <a:pt x="343" y="1572"/>
                  </a:lnTo>
                  <a:lnTo>
                    <a:pt x="336" y="1572"/>
                  </a:lnTo>
                  <a:lnTo>
                    <a:pt x="324" y="1572"/>
                  </a:lnTo>
                  <a:lnTo>
                    <a:pt x="306" y="1515"/>
                  </a:lnTo>
                  <a:lnTo>
                    <a:pt x="286" y="1460"/>
                  </a:lnTo>
                  <a:lnTo>
                    <a:pt x="264" y="1405"/>
                  </a:lnTo>
                  <a:lnTo>
                    <a:pt x="242" y="1348"/>
                  </a:lnTo>
                  <a:lnTo>
                    <a:pt x="221" y="1294"/>
                  </a:lnTo>
                  <a:lnTo>
                    <a:pt x="202" y="1237"/>
                  </a:lnTo>
                  <a:lnTo>
                    <a:pt x="182" y="1180"/>
                  </a:lnTo>
                  <a:lnTo>
                    <a:pt x="163" y="1122"/>
                  </a:lnTo>
                  <a:lnTo>
                    <a:pt x="155" y="1101"/>
                  </a:lnTo>
                  <a:lnTo>
                    <a:pt x="142" y="1081"/>
                  </a:lnTo>
                  <a:lnTo>
                    <a:pt x="131" y="1062"/>
                  </a:lnTo>
                  <a:lnTo>
                    <a:pt x="117" y="1044"/>
                  </a:lnTo>
                  <a:lnTo>
                    <a:pt x="104" y="1024"/>
                  </a:lnTo>
                  <a:lnTo>
                    <a:pt x="92" y="1005"/>
                  </a:lnTo>
                  <a:lnTo>
                    <a:pt x="85" y="984"/>
                  </a:lnTo>
                  <a:lnTo>
                    <a:pt x="79" y="959"/>
                  </a:lnTo>
                  <a:lnTo>
                    <a:pt x="104" y="943"/>
                  </a:lnTo>
                  <a:lnTo>
                    <a:pt x="63" y="817"/>
                  </a:lnTo>
                  <a:lnTo>
                    <a:pt x="0" y="727"/>
                  </a:lnTo>
                  <a:lnTo>
                    <a:pt x="11" y="670"/>
                  </a:lnTo>
                  <a:lnTo>
                    <a:pt x="25" y="616"/>
                  </a:lnTo>
                  <a:lnTo>
                    <a:pt x="38" y="564"/>
                  </a:lnTo>
                  <a:lnTo>
                    <a:pt x="49" y="506"/>
                  </a:lnTo>
                  <a:lnTo>
                    <a:pt x="99" y="501"/>
                  </a:lnTo>
                  <a:lnTo>
                    <a:pt x="142" y="501"/>
                  </a:lnTo>
                  <a:lnTo>
                    <a:pt x="177" y="495"/>
                  </a:lnTo>
                  <a:lnTo>
                    <a:pt x="210" y="487"/>
                  </a:lnTo>
                  <a:lnTo>
                    <a:pt x="235" y="474"/>
                  </a:lnTo>
                  <a:lnTo>
                    <a:pt x="251" y="446"/>
                  </a:lnTo>
                  <a:lnTo>
                    <a:pt x="258" y="409"/>
                  </a:lnTo>
                  <a:lnTo>
                    <a:pt x="258" y="351"/>
                  </a:lnTo>
                  <a:lnTo>
                    <a:pt x="283" y="338"/>
                  </a:lnTo>
                  <a:lnTo>
                    <a:pt x="299" y="343"/>
                  </a:lnTo>
                  <a:lnTo>
                    <a:pt x="313" y="359"/>
                  </a:lnTo>
                  <a:lnTo>
                    <a:pt x="327" y="386"/>
                  </a:lnTo>
                  <a:lnTo>
                    <a:pt x="338" y="414"/>
                  </a:lnTo>
                  <a:lnTo>
                    <a:pt x="352" y="441"/>
                  </a:lnTo>
                  <a:lnTo>
                    <a:pt x="368" y="460"/>
                  </a:lnTo>
                  <a:lnTo>
                    <a:pt x="389" y="465"/>
                  </a:lnTo>
                  <a:lnTo>
                    <a:pt x="398" y="430"/>
                  </a:lnTo>
                  <a:lnTo>
                    <a:pt x="403" y="395"/>
                  </a:lnTo>
                  <a:lnTo>
                    <a:pt x="407" y="359"/>
                  </a:lnTo>
                  <a:lnTo>
                    <a:pt x="409" y="327"/>
                  </a:lnTo>
                  <a:lnTo>
                    <a:pt x="414" y="322"/>
                  </a:lnTo>
                  <a:lnTo>
                    <a:pt x="423" y="322"/>
                  </a:lnTo>
                  <a:lnTo>
                    <a:pt x="433" y="324"/>
                  </a:lnTo>
                  <a:lnTo>
                    <a:pt x="444" y="322"/>
                  </a:lnTo>
                  <a:lnTo>
                    <a:pt x="458" y="351"/>
                  </a:lnTo>
                  <a:lnTo>
                    <a:pt x="469" y="381"/>
                  </a:lnTo>
                  <a:lnTo>
                    <a:pt x="483" y="411"/>
                  </a:lnTo>
                  <a:lnTo>
                    <a:pt x="504" y="435"/>
                  </a:lnTo>
                  <a:lnTo>
                    <a:pt x="513" y="398"/>
                  </a:lnTo>
                  <a:lnTo>
                    <a:pt x="518" y="345"/>
                  </a:lnTo>
                  <a:lnTo>
                    <a:pt x="529" y="304"/>
                  </a:lnTo>
                  <a:lnTo>
                    <a:pt x="564" y="297"/>
                  </a:lnTo>
                  <a:lnTo>
                    <a:pt x="578" y="329"/>
                  </a:lnTo>
                  <a:lnTo>
                    <a:pt x="594" y="362"/>
                  </a:lnTo>
                  <a:lnTo>
                    <a:pt x="607" y="398"/>
                  </a:lnTo>
                  <a:lnTo>
                    <a:pt x="624" y="430"/>
                  </a:lnTo>
                  <a:lnTo>
                    <a:pt x="635" y="428"/>
                  </a:lnTo>
                  <a:lnTo>
                    <a:pt x="649" y="428"/>
                  </a:lnTo>
                  <a:lnTo>
                    <a:pt x="660" y="425"/>
                  </a:lnTo>
                  <a:lnTo>
                    <a:pt x="673" y="421"/>
                  </a:lnTo>
                  <a:lnTo>
                    <a:pt x="687" y="419"/>
                  </a:lnTo>
                  <a:lnTo>
                    <a:pt x="701" y="419"/>
                  </a:lnTo>
                  <a:lnTo>
                    <a:pt x="715" y="416"/>
                  </a:lnTo>
                  <a:lnTo>
                    <a:pt x="731" y="416"/>
                  </a:lnTo>
                  <a:lnTo>
                    <a:pt x="731" y="386"/>
                  </a:lnTo>
                  <a:lnTo>
                    <a:pt x="736" y="345"/>
                  </a:lnTo>
                  <a:lnTo>
                    <a:pt x="744" y="308"/>
                  </a:lnTo>
                  <a:lnTo>
                    <a:pt x="761" y="280"/>
                  </a:lnTo>
                  <a:lnTo>
                    <a:pt x="774" y="280"/>
                  </a:lnTo>
                  <a:lnTo>
                    <a:pt x="785" y="278"/>
                  </a:lnTo>
                  <a:lnTo>
                    <a:pt x="793" y="280"/>
                  </a:lnTo>
                  <a:lnTo>
                    <a:pt x="802" y="285"/>
                  </a:lnTo>
                  <a:lnTo>
                    <a:pt x="807" y="308"/>
                  </a:lnTo>
                  <a:lnTo>
                    <a:pt x="821" y="343"/>
                  </a:lnTo>
                  <a:lnTo>
                    <a:pt x="837" y="375"/>
                  </a:lnTo>
                  <a:lnTo>
                    <a:pt x="851" y="392"/>
                  </a:lnTo>
                  <a:lnTo>
                    <a:pt x="858" y="354"/>
                  </a:lnTo>
                  <a:lnTo>
                    <a:pt x="862" y="258"/>
                  </a:lnTo>
                  <a:lnTo>
                    <a:pt x="858" y="161"/>
                  </a:lnTo>
                  <a:lnTo>
                    <a:pt x="862" y="106"/>
                  </a:lnTo>
                  <a:lnTo>
                    <a:pt x="872" y="101"/>
                  </a:lnTo>
                  <a:lnTo>
                    <a:pt x="892" y="97"/>
                  </a:lnTo>
                  <a:lnTo>
                    <a:pt x="916" y="92"/>
                  </a:lnTo>
                  <a:lnTo>
                    <a:pt x="943" y="90"/>
                  </a:lnTo>
                  <a:lnTo>
                    <a:pt x="970" y="87"/>
                  </a:lnTo>
                  <a:lnTo>
                    <a:pt x="993" y="85"/>
                  </a:lnTo>
                  <a:lnTo>
                    <a:pt x="1011" y="81"/>
                  </a:lnTo>
                  <a:lnTo>
                    <a:pt x="1019" y="81"/>
                  </a:lnTo>
                  <a:lnTo>
                    <a:pt x="1069" y="76"/>
                  </a:lnTo>
                  <a:lnTo>
                    <a:pt x="1115" y="71"/>
                  </a:lnTo>
                  <a:lnTo>
                    <a:pt x="1164" y="65"/>
                  </a:lnTo>
                  <a:lnTo>
                    <a:pt x="1210" y="60"/>
                  </a:lnTo>
                  <a:lnTo>
                    <a:pt x="1257" y="57"/>
                  </a:lnTo>
                  <a:lnTo>
                    <a:pt x="1306" y="51"/>
                  </a:lnTo>
                  <a:lnTo>
                    <a:pt x="1352" y="46"/>
                  </a:lnTo>
                  <a:lnTo>
                    <a:pt x="1401" y="43"/>
                  </a:lnTo>
                  <a:lnTo>
                    <a:pt x="1448" y="37"/>
                  </a:lnTo>
                  <a:lnTo>
                    <a:pt x="1494" y="32"/>
                  </a:lnTo>
                  <a:lnTo>
                    <a:pt x="1543" y="30"/>
                  </a:lnTo>
                  <a:lnTo>
                    <a:pt x="1589" y="24"/>
                  </a:lnTo>
                  <a:lnTo>
                    <a:pt x="1635" y="19"/>
                  </a:lnTo>
                  <a:lnTo>
                    <a:pt x="1685" y="14"/>
                  </a:lnTo>
                  <a:lnTo>
                    <a:pt x="1731" y="5"/>
                  </a:lnTo>
                  <a:lnTo>
                    <a:pt x="1780" y="0"/>
                  </a:lnTo>
                  <a:lnTo>
                    <a:pt x="1807" y="24"/>
                  </a:lnTo>
                  <a:lnTo>
                    <a:pt x="1832" y="51"/>
                  </a:lnTo>
                  <a:lnTo>
                    <a:pt x="1856" y="78"/>
                  </a:lnTo>
                  <a:lnTo>
                    <a:pt x="1878" y="108"/>
                  </a:lnTo>
                  <a:lnTo>
                    <a:pt x="1897" y="141"/>
                  </a:lnTo>
                  <a:lnTo>
                    <a:pt x="1917" y="174"/>
                  </a:lnTo>
                  <a:lnTo>
                    <a:pt x="1938" y="207"/>
                  </a:lnTo>
                  <a:lnTo>
                    <a:pt x="1959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2" name="Freeform 260"/>
            <p:cNvSpPr>
              <a:spLocks/>
            </p:cNvSpPr>
            <p:nvPr/>
          </p:nvSpPr>
          <p:spPr bwMode="auto">
            <a:xfrm>
              <a:off x="2901" y="1996"/>
              <a:ext cx="93" cy="41"/>
            </a:xfrm>
            <a:custGeom>
              <a:avLst/>
              <a:gdLst>
                <a:gd name="T0" fmla="*/ 0 w 376"/>
                <a:gd name="T1" fmla="*/ 0 h 166"/>
                <a:gd name="T2" fmla="*/ 0 w 376"/>
                <a:gd name="T3" fmla="*/ 0 h 166"/>
                <a:gd name="T4" fmla="*/ 0 w 376"/>
                <a:gd name="T5" fmla="*/ 0 h 166"/>
                <a:gd name="T6" fmla="*/ 0 w 376"/>
                <a:gd name="T7" fmla="*/ 0 h 166"/>
                <a:gd name="T8" fmla="*/ 0 w 376"/>
                <a:gd name="T9" fmla="*/ 0 h 166"/>
                <a:gd name="T10" fmla="*/ 0 w 376"/>
                <a:gd name="T11" fmla="*/ 0 h 166"/>
                <a:gd name="T12" fmla="*/ 0 w 376"/>
                <a:gd name="T13" fmla="*/ 0 h 166"/>
                <a:gd name="T14" fmla="*/ 0 w 376"/>
                <a:gd name="T15" fmla="*/ 0 h 166"/>
                <a:gd name="T16" fmla="*/ 0 w 376"/>
                <a:gd name="T17" fmla="*/ 0 h 166"/>
                <a:gd name="T18" fmla="*/ 0 w 376"/>
                <a:gd name="T19" fmla="*/ 0 h 166"/>
                <a:gd name="T20" fmla="*/ 0 w 376"/>
                <a:gd name="T21" fmla="*/ 0 h 166"/>
                <a:gd name="T22" fmla="*/ 0 w 376"/>
                <a:gd name="T23" fmla="*/ 0 h 166"/>
                <a:gd name="T24" fmla="*/ 0 w 376"/>
                <a:gd name="T25" fmla="*/ 0 h 166"/>
                <a:gd name="T26" fmla="*/ 0 w 376"/>
                <a:gd name="T27" fmla="*/ 0 h 166"/>
                <a:gd name="T28" fmla="*/ 0 w 376"/>
                <a:gd name="T29" fmla="*/ 0 h 166"/>
                <a:gd name="T30" fmla="*/ 0 w 376"/>
                <a:gd name="T31" fmla="*/ 0 h 166"/>
                <a:gd name="T32" fmla="*/ 0 w 376"/>
                <a:gd name="T33" fmla="*/ 0 h 166"/>
                <a:gd name="T34" fmla="*/ 0 w 376"/>
                <a:gd name="T35" fmla="*/ 0 h 166"/>
                <a:gd name="T36" fmla="*/ 0 w 376"/>
                <a:gd name="T37" fmla="*/ 0 h 166"/>
                <a:gd name="T38" fmla="*/ 0 w 376"/>
                <a:gd name="T39" fmla="*/ 0 h 166"/>
                <a:gd name="T40" fmla="*/ 0 w 376"/>
                <a:gd name="T41" fmla="*/ 0 h 166"/>
                <a:gd name="T42" fmla="*/ 0 w 376"/>
                <a:gd name="T43" fmla="*/ 0 h 166"/>
                <a:gd name="T44" fmla="*/ 0 w 376"/>
                <a:gd name="T45" fmla="*/ 0 h 166"/>
                <a:gd name="T46" fmla="*/ 0 w 376"/>
                <a:gd name="T47" fmla="*/ 0 h 166"/>
                <a:gd name="T48" fmla="*/ 0 w 376"/>
                <a:gd name="T49" fmla="*/ 0 h 166"/>
                <a:gd name="T50" fmla="*/ 0 w 376"/>
                <a:gd name="T51" fmla="*/ 0 h 166"/>
                <a:gd name="T52" fmla="*/ 0 w 376"/>
                <a:gd name="T53" fmla="*/ 0 h 166"/>
                <a:gd name="T54" fmla="*/ 0 w 376"/>
                <a:gd name="T55" fmla="*/ 0 h 166"/>
                <a:gd name="T56" fmla="*/ 0 w 376"/>
                <a:gd name="T57" fmla="*/ 0 h 166"/>
                <a:gd name="T58" fmla="*/ 0 w 376"/>
                <a:gd name="T59" fmla="*/ 0 h 166"/>
                <a:gd name="T60" fmla="*/ 0 w 376"/>
                <a:gd name="T61" fmla="*/ 0 h 166"/>
                <a:gd name="T62" fmla="*/ 0 w 376"/>
                <a:gd name="T63" fmla="*/ 0 h 166"/>
                <a:gd name="T64" fmla="*/ 0 w 376"/>
                <a:gd name="T65" fmla="*/ 0 h 166"/>
                <a:gd name="T66" fmla="*/ 0 w 376"/>
                <a:gd name="T67" fmla="*/ 0 h 166"/>
                <a:gd name="T68" fmla="*/ 0 w 376"/>
                <a:gd name="T69" fmla="*/ 0 h 166"/>
                <a:gd name="T70" fmla="*/ 0 w 376"/>
                <a:gd name="T71" fmla="*/ 0 h 166"/>
                <a:gd name="T72" fmla="*/ 0 w 376"/>
                <a:gd name="T73" fmla="*/ 0 h 166"/>
                <a:gd name="T74" fmla="*/ 0 w 376"/>
                <a:gd name="T75" fmla="*/ 0 h 166"/>
                <a:gd name="T76" fmla="*/ 0 w 376"/>
                <a:gd name="T77" fmla="*/ 0 h 166"/>
                <a:gd name="T78" fmla="*/ 0 w 376"/>
                <a:gd name="T79" fmla="*/ 0 h 166"/>
                <a:gd name="T80" fmla="*/ 0 w 376"/>
                <a:gd name="T81" fmla="*/ 0 h 166"/>
                <a:gd name="T82" fmla="*/ 0 w 376"/>
                <a:gd name="T83" fmla="*/ 0 h 166"/>
                <a:gd name="T84" fmla="*/ 0 w 376"/>
                <a:gd name="T85" fmla="*/ 0 h 166"/>
                <a:gd name="T86" fmla="*/ 0 w 376"/>
                <a:gd name="T87" fmla="*/ 0 h 166"/>
                <a:gd name="T88" fmla="*/ 0 w 376"/>
                <a:gd name="T89" fmla="*/ 0 h 166"/>
                <a:gd name="T90" fmla="*/ 0 w 376"/>
                <a:gd name="T91" fmla="*/ 0 h 166"/>
                <a:gd name="T92" fmla="*/ 0 w 376"/>
                <a:gd name="T93" fmla="*/ 0 h 166"/>
                <a:gd name="T94" fmla="*/ 0 w 376"/>
                <a:gd name="T95" fmla="*/ 0 h 166"/>
                <a:gd name="T96" fmla="*/ 0 w 376"/>
                <a:gd name="T97" fmla="*/ 0 h 166"/>
                <a:gd name="T98" fmla="*/ 0 w 376"/>
                <a:gd name="T99" fmla="*/ 0 h 166"/>
                <a:gd name="T100" fmla="*/ 0 w 376"/>
                <a:gd name="T101" fmla="*/ 0 h 166"/>
                <a:gd name="T102" fmla="*/ 0 w 376"/>
                <a:gd name="T103" fmla="*/ 0 h 166"/>
                <a:gd name="T104" fmla="*/ 0 w 376"/>
                <a:gd name="T105" fmla="*/ 0 h 1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6"/>
                <a:gd name="T160" fmla="*/ 0 h 166"/>
                <a:gd name="T161" fmla="*/ 376 w 376"/>
                <a:gd name="T162" fmla="*/ 166 h 1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6" h="166">
                  <a:moveTo>
                    <a:pt x="166" y="0"/>
                  </a:moveTo>
                  <a:lnTo>
                    <a:pt x="163" y="0"/>
                  </a:lnTo>
                  <a:lnTo>
                    <a:pt x="158" y="0"/>
                  </a:lnTo>
                  <a:lnTo>
                    <a:pt x="155" y="2"/>
                  </a:lnTo>
                  <a:lnTo>
                    <a:pt x="155" y="5"/>
                  </a:lnTo>
                  <a:lnTo>
                    <a:pt x="158" y="19"/>
                  </a:lnTo>
                  <a:lnTo>
                    <a:pt x="166" y="30"/>
                  </a:lnTo>
                  <a:lnTo>
                    <a:pt x="174" y="35"/>
                  </a:lnTo>
                  <a:lnTo>
                    <a:pt x="185" y="41"/>
                  </a:lnTo>
                  <a:lnTo>
                    <a:pt x="196" y="43"/>
                  </a:lnTo>
                  <a:lnTo>
                    <a:pt x="207" y="43"/>
                  </a:lnTo>
                  <a:lnTo>
                    <a:pt x="218" y="43"/>
                  </a:lnTo>
                  <a:lnTo>
                    <a:pt x="232" y="43"/>
                  </a:lnTo>
                  <a:lnTo>
                    <a:pt x="243" y="41"/>
                  </a:lnTo>
                  <a:lnTo>
                    <a:pt x="253" y="37"/>
                  </a:lnTo>
                  <a:lnTo>
                    <a:pt x="264" y="32"/>
                  </a:lnTo>
                  <a:lnTo>
                    <a:pt x="273" y="27"/>
                  </a:lnTo>
                  <a:lnTo>
                    <a:pt x="286" y="43"/>
                  </a:lnTo>
                  <a:lnTo>
                    <a:pt x="303" y="57"/>
                  </a:lnTo>
                  <a:lnTo>
                    <a:pt x="313" y="76"/>
                  </a:lnTo>
                  <a:lnTo>
                    <a:pt x="326" y="92"/>
                  </a:lnTo>
                  <a:lnTo>
                    <a:pt x="340" y="111"/>
                  </a:lnTo>
                  <a:lnTo>
                    <a:pt x="351" y="131"/>
                  </a:lnTo>
                  <a:lnTo>
                    <a:pt x="365" y="149"/>
                  </a:lnTo>
                  <a:lnTo>
                    <a:pt x="376" y="166"/>
                  </a:lnTo>
                  <a:lnTo>
                    <a:pt x="365" y="158"/>
                  </a:lnTo>
                  <a:lnTo>
                    <a:pt x="356" y="152"/>
                  </a:lnTo>
                  <a:lnTo>
                    <a:pt x="349" y="149"/>
                  </a:lnTo>
                  <a:lnTo>
                    <a:pt x="340" y="147"/>
                  </a:lnTo>
                  <a:lnTo>
                    <a:pt x="310" y="127"/>
                  </a:lnTo>
                  <a:lnTo>
                    <a:pt x="280" y="111"/>
                  </a:lnTo>
                  <a:lnTo>
                    <a:pt x="253" y="92"/>
                  </a:lnTo>
                  <a:lnTo>
                    <a:pt x="223" y="76"/>
                  </a:lnTo>
                  <a:lnTo>
                    <a:pt x="193" y="60"/>
                  </a:lnTo>
                  <a:lnTo>
                    <a:pt x="161" y="46"/>
                  </a:lnTo>
                  <a:lnTo>
                    <a:pt x="128" y="37"/>
                  </a:lnTo>
                  <a:lnTo>
                    <a:pt x="92" y="32"/>
                  </a:lnTo>
                  <a:lnTo>
                    <a:pt x="82" y="30"/>
                  </a:lnTo>
                  <a:lnTo>
                    <a:pt x="71" y="24"/>
                  </a:lnTo>
                  <a:lnTo>
                    <a:pt x="60" y="21"/>
                  </a:lnTo>
                  <a:lnTo>
                    <a:pt x="48" y="19"/>
                  </a:lnTo>
                  <a:lnTo>
                    <a:pt x="36" y="16"/>
                  </a:lnTo>
                  <a:lnTo>
                    <a:pt x="25" y="16"/>
                  </a:lnTo>
                  <a:lnTo>
                    <a:pt x="11" y="13"/>
                  </a:lnTo>
                  <a:lnTo>
                    <a:pt x="0" y="11"/>
                  </a:lnTo>
                  <a:lnTo>
                    <a:pt x="22" y="7"/>
                  </a:lnTo>
                  <a:lnTo>
                    <a:pt x="43" y="7"/>
                  </a:lnTo>
                  <a:lnTo>
                    <a:pt x="62" y="5"/>
                  </a:lnTo>
                  <a:lnTo>
                    <a:pt x="84" y="5"/>
                  </a:lnTo>
                  <a:lnTo>
                    <a:pt x="103" y="5"/>
                  </a:lnTo>
                  <a:lnTo>
                    <a:pt x="126" y="2"/>
                  </a:lnTo>
                  <a:lnTo>
                    <a:pt x="144" y="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3" name="Freeform 261"/>
            <p:cNvSpPr>
              <a:spLocks/>
            </p:cNvSpPr>
            <p:nvPr/>
          </p:nvSpPr>
          <p:spPr bwMode="auto">
            <a:xfrm>
              <a:off x="2780" y="2002"/>
              <a:ext cx="237" cy="82"/>
            </a:xfrm>
            <a:custGeom>
              <a:avLst/>
              <a:gdLst>
                <a:gd name="T0" fmla="*/ 0 w 949"/>
                <a:gd name="T1" fmla="*/ 0 h 330"/>
                <a:gd name="T2" fmla="*/ 0 w 949"/>
                <a:gd name="T3" fmla="*/ 0 h 330"/>
                <a:gd name="T4" fmla="*/ 0 w 949"/>
                <a:gd name="T5" fmla="*/ 0 h 330"/>
                <a:gd name="T6" fmla="*/ 0 w 949"/>
                <a:gd name="T7" fmla="*/ 0 h 330"/>
                <a:gd name="T8" fmla="*/ 0 w 949"/>
                <a:gd name="T9" fmla="*/ 0 h 330"/>
                <a:gd name="T10" fmla="*/ 0 w 949"/>
                <a:gd name="T11" fmla="*/ 0 h 330"/>
                <a:gd name="T12" fmla="*/ 0 w 949"/>
                <a:gd name="T13" fmla="*/ 0 h 330"/>
                <a:gd name="T14" fmla="*/ 0 w 949"/>
                <a:gd name="T15" fmla="*/ 0 h 330"/>
                <a:gd name="T16" fmla="*/ 0 w 949"/>
                <a:gd name="T17" fmla="*/ 0 h 330"/>
                <a:gd name="T18" fmla="*/ 0 w 949"/>
                <a:gd name="T19" fmla="*/ 0 h 330"/>
                <a:gd name="T20" fmla="*/ 0 w 949"/>
                <a:gd name="T21" fmla="*/ 0 h 330"/>
                <a:gd name="T22" fmla="*/ 0 w 949"/>
                <a:gd name="T23" fmla="*/ 0 h 330"/>
                <a:gd name="T24" fmla="*/ 0 w 949"/>
                <a:gd name="T25" fmla="*/ 0 h 330"/>
                <a:gd name="T26" fmla="*/ 0 w 949"/>
                <a:gd name="T27" fmla="*/ 0 h 330"/>
                <a:gd name="T28" fmla="*/ 0 w 949"/>
                <a:gd name="T29" fmla="*/ 0 h 330"/>
                <a:gd name="T30" fmla="*/ 0 w 949"/>
                <a:gd name="T31" fmla="*/ 0 h 330"/>
                <a:gd name="T32" fmla="*/ 0 w 949"/>
                <a:gd name="T33" fmla="*/ 0 h 330"/>
                <a:gd name="T34" fmla="*/ 0 w 949"/>
                <a:gd name="T35" fmla="*/ 0 h 330"/>
                <a:gd name="T36" fmla="*/ 0 w 949"/>
                <a:gd name="T37" fmla="*/ 0 h 330"/>
                <a:gd name="T38" fmla="*/ 0 w 949"/>
                <a:gd name="T39" fmla="*/ 0 h 330"/>
                <a:gd name="T40" fmla="*/ 0 w 949"/>
                <a:gd name="T41" fmla="*/ 0 h 330"/>
                <a:gd name="T42" fmla="*/ 0 w 949"/>
                <a:gd name="T43" fmla="*/ 0 h 330"/>
                <a:gd name="T44" fmla="*/ 0 w 949"/>
                <a:gd name="T45" fmla="*/ 0 h 330"/>
                <a:gd name="T46" fmla="*/ 0 w 949"/>
                <a:gd name="T47" fmla="*/ 0 h 330"/>
                <a:gd name="T48" fmla="*/ 0 w 949"/>
                <a:gd name="T49" fmla="*/ 0 h 330"/>
                <a:gd name="T50" fmla="*/ 0 w 949"/>
                <a:gd name="T51" fmla="*/ 0 h 330"/>
                <a:gd name="T52" fmla="*/ 0 w 949"/>
                <a:gd name="T53" fmla="*/ 0 h 330"/>
                <a:gd name="T54" fmla="*/ 0 w 949"/>
                <a:gd name="T55" fmla="*/ 0 h 330"/>
                <a:gd name="T56" fmla="*/ 0 w 949"/>
                <a:gd name="T57" fmla="*/ 0 h 330"/>
                <a:gd name="T58" fmla="*/ 0 w 949"/>
                <a:gd name="T59" fmla="*/ 0 h 330"/>
                <a:gd name="T60" fmla="*/ 0 w 949"/>
                <a:gd name="T61" fmla="*/ 0 h 330"/>
                <a:gd name="T62" fmla="*/ 0 w 949"/>
                <a:gd name="T63" fmla="*/ 0 h 330"/>
                <a:gd name="T64" fmla="*/ 0 w 949"/>
                <a:gd name="T65" fmla="*/ 0 h 330"/>
                <a:gd name="T66" fmla="*/ 0 w 949"/>
                <a:gd name="T67" fmla="*/ 0 h 330"/>
                <a:gd name="T68" fmla="*/ 0 w 949"/>
                <a:gd name="T69" fmla="*/ 0 h 330"/>
                <a:gd name="T70" fmla="*/ 0 w 949"/>
                <a:gd name="T71" fmla="*/ 0 h 330"/>
                <a:gd name="T72" fmla="*/ 0 w 949"/>
                <a:gd name="T73" fmla="*/ 0 h 330"/>
                <a:gd name="T74" fmla="*/ 0 w 949"/>
                <a:gd name="T75" fmla="*/ 0 h 330"/>
                <a:gd name="T76" fmla="*/ 0 w 949"/>
                <a:gd name="T77" fmla="*/ 0 h 330"/>
                <a:gd name="T78" fmla="*/ 0 w 949"/>
                <a:gd name="T79" fmla="*/ 0 h 330"/>
                <a:gd name="T80" fmla="*/ 0 w 949"/>
                <a:gd name="T81" fmla="*/ 0 h 330"/>
                <a:gd name="T82" fmla="*/ 0 w 949"/>
                <a:gd name="T83" fmla="*/ 0 h 330"/>
                <a:gd name="T84" fmla="*/ 0 w 949"/>
                <a:gd name="T85" fmla="*/ 0 h 330"/>
                <a:gd name="T86" fmla="*/ 0 w 949"/>
                <a:gd name="T87" fmla="*/ 0 h 330"/>
                <a:gd name="T88" fmla="*/ 0 w 949"/>
                <a:gd name="T89" fmla="*/ 0 h 3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9"/>
                <a:gd name="T136" fmla="*/ 0 h 330"/>
                <a:gd name="T137" fmla="*/ 949 w 949"/>
                <a:gd name="T138" fmla="*/ 330 h 3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9" h="330">
                  <a:moveTo>
                    <a:pt x="505" y="6"/>
                  </a:moveTo>
                  <a:lnTo>
                    <a:pt x="526" y="13"/>
                  </a:lnTo>
                  <a:lnTo>
                    <a:pt x="545" y="19"/>
                  </a:lnTo>
                  <a:lnTo>
                    <a:pt x="567" y="24"/>
                  </a:lnTo>
                  <a:lnTo>
                    <a:pt x="586" y="27"/>
                  </a:lnTo>
                  <a:lnTo>
                    <a:pt x="609" y="33"/>
                  </a:lnTo>
                  <a:lnTo>
                    <a:pt x="627" y="38"/>
                  </a:lnTo>
                  <a:lnTo>
                    <a:pt x="649" y="43"/>
                  </a:lnTo>
                  <a:lnTo>
                    <a:pt x="668" y="52"/>
                  </a:lnTo>
                  <a:lnTo>
                    <a:pt x="685" y="63"/>
                  </a:lnTo>
                  <a:lnTo>
                    <a:pt x="701" y="71"/>
                  </a:lnTo>
                  <a:lnTo>
                    <a:pt x="717" y="79"/>
                  </a:lnTo>
                  <a:lnTo>
                    <a:pt x="733" y="87"/>
                  </a:lnTo>
                  <a:lnTo>
                    <a:pt x="747" y="96"/>
                  </a:lnTo>
                  <a:lnTo>
                    <a:pt x="763" y="103"/>
                  </a:lnTo>
                  <a:lnTo>
                    <a:pt x="780" y="114"/>
                  </a:lnTo>
                  <a:lnTo>
                    <a:pt x="796" y="125"/>
                  </a:lnTo>
                  <a:lnTo>
                    <a:pt x="804" y="128"/>
                  </a:lnTo>
                  <a:lnTo>
                    <a:pt x="813" y="134"/>
                  </a:lnTo>
                  <a:lnTo>
                    <a:pt x="821" y="139"/>
                  </a:lnTo>
                  <a:lnTo>
                    <a:pt x="827" y="147"/>
                  </a:lnTo>
                  <a:lnTo>
                    <a:pt x="834" y="147"/>
                  </a:lnTo>
                  <a:lnTo>
                    <a:pt x="853" y="158"/>
                  </a:lnTo>
                  <a:lnTo>
                    <a:pt x="867" y="169"/>
                  </a:lnTo>
                  <a:lnTo>
                    <a:pt x="881" y="183"/>
                  </a:lnTo>
                  <a:lnTo>
                    <a:pt x="892" y="196"/>
                  </a:lnTo>
                  <a:lnTo>
                    <a:pt x="899" y="213"/>
                  </a:lnTo>
                  <a:lnTo>
                    <a:pt x="910" y="229"/>
                  </a:lnTo>
                  <a:lnTo>
                    <a:pt x="919" y="245"/>
                  </a:lnTo>
                  <a:lnTo>
                    <a:pt x="930" y="261"/>
                  </a:lnTo>
                  <a:lnTo>
                    <a:pt x="935" y="278"/>
                  </a:lnTo>
                  <a:lnTo>
                    <a:pt x="943" y="294"/>
                  </a:lnTo>
                  <a:lnTo>
                    <a:pt x="949" y="311"/>
                  </a:lnTo>
                  <a:lnTo>
                    <a:pt x="949" y="327"/>
                  </a:lnTo>
                  <a:lnTo>
                    <a:pt x="943" y="330"/>
                  </a:lnTo>
                  <a:lnTo>
                    <a:pt x="935" y="327"/>
                  </a:lnTo>
                  <a:lnTo>
                    <a:pt x="927" y="324"/>
                  </a:lnTo>
                  <a:lnTo>
                    <a:pt x="917" y="321"/>
                  </a:lnTo>
                  <a:lnTo>
                    <a:pt x="917" y="297"/>
                  </a:lnTo>
                  <a:lnTo>
                    <a:pt x="913" y="275"/>
                  </a:lnTo>
                  <a:lnTo>
                    <a:pt x="908" y="254"/>
                  </a:lnTo>
                  <a:lnTo>
                    <a:pt x="894" y="238"/>
                  </a:lnTo>
                  <a:lnTo>
                    <a:pt x="881" y="224"/>
                  </a:lnTo>
                  <a:lnTo>
                    <a:pt x="869" y="204"/>
                  </a:lnTo>
                  <a:lnTo>
                    <a:pt x="857" y="188"/>
                  </a:lnTo>
                  <a:lnTo>
                    <a:pt x="843" y="169"/>
                  </a:lnTo>
                  <a:lnTo>
                    <a:pt x="829" y="155"/>
                  </a:lnTo>
                  <a:lnTo>
                    <a:pt x="813" y="142"/>
                  </a:lnTo>
                  <a:lnTo>
                    <a:pt x="796" y="137"/>
                  </a:lnTo>
                  <a:lnTo>
                    <a:pt x="774" y="137"/>
                  </a:lnTo>
                  <a:lnTo>
                    <a:pt x="756" y="139"/>
                  </a:lnTo>
                  <a:lnTo>
                    <a:pt x="733" y="147"/>
                  </a:lnTo>
                  <a:lnTo>
                    <a:pt x="712" y="144"/>
                  </a:lnTo>
                  <a:lnTo>
                    <a:pt x="696" y="128"/>
                  </a:lnTo>
                  <a:lnTo>
                    <a:pt x="673" y="107"/>
                  </a:lnTo>
                  <a:lnTo>
                    <a:pt x="652" y="84"/>
                  </a:lnTo>
                  <a:lnTo>
                    <a:pt x="625" y="68"/>
                  </a:lnTo>
                  <a:lnTo>
                    <a:pt x="600" y="52"/>
                  </a:lnTo>
                  <a:lnTo>
                    <a:pt x="573" y="41"/>
                  </a:lnTo>
                  <a:lnTo>
                    <a:pt x="543" y="31"/>
                  </a:lnTo>
                  <a:lnTo>
                    <a:pt x="515" y="22"/>
                  </a:lnTo>
                  <a:lnTo>
                    <a:pt x="485" y="17"/>
                  </a:lnTo>
                  <a:lnTo>
                    <a:pt x="485" y="31"/>
                  </a:lnTo>
                  <a:lnTo>
                    <a:pt x="485" y="43"/>
                  </a:lnTo>
                  <a:lnTo>
                    <a:pt x="485" y="57"/>
                  </a:lnTo>
                  <a:lnTo>
                    <a:pt x="483" y="71"/>
                  </a:lnTo>
                  <a:lnTo>
                    <a:pt x="469" y="128"/>
                  </a:lnTo>
                  <a:lnTo>
                    <a:pt x="455" y="128"/>
                  </a:lnTo>
                  <a:lnTo>
                    <a:pt x="458" y="120"/>
                  </a:lnTo>
                  <a:lnTo>
                    <a:pt x="455" y="112"/>
                  </a:lnTo>
                  <a:lnTo>
                    <a:pt x="450" y="103"/>
                  </a:lnTo>
                  <a:lnTo>
                    <a:pt x="444" y="93"/>
                  </a:lnTo>
                  <a:lnTo>
                    <a:pt x="428" y="82"/>
                  </a:lnTo>
                  <a:lnTo>
                    <a:pt x="409" y="73"/>
                  </a:lnTo>
                  <a:lnTo>
                    <a:pt x="393" y="66"/>
                  </a:lnTo>
                  <a:lnTo>
                    <a:pt x="374" y="57"/>
                  </a:lnTo>
                  <a:lnTo>
                    <a:pt x="354" y="49"/>
                  </a:lnTo>
                  <a:lnTo>
                    <a:pt x="336" y="43"/>
                  </a:lnTo>
                  <a:lnTo>
                    <a:pt x="317" y="38"/>
                  </a:lnTo>
                  <a:lnTo>
                    <a:pt x="297" y="33"/>
                  </a:lnTo>
                  <a:lnTo>
                    <a:pt x="281" y="31"/>
                  </a:lnTo>
                  <a:lnTo>
                    <a:pt x="262" y="31"/>
                  </a:lnTo>
                  <a:lnTo>
                    <a:pt x="246" y="27"/>
                  </a:lnTo>
                  <a:lnTo>
                    <a:pt x="227" y="27"/>
                  </a:lnTo>
                  <a:lnTo>
                    <a:pt x="211" y="27"/>
                  </a:lnTo>
                  <a:lnTo>
                    <a:pt x="193" y="31"/>
                  </a:lnTo>
                  <a:lnTo>
                    <a:pt x="177" y="33"/>
                  </a:lnTo>
                  <a:lnTo>
                    <a:pt x="161" y="41"/>
                  </a:lnTo>
                  <a:lnTo>
                    <a:pt x="180" y="54"/>
                  </a:lnTo>
                  <a:lnTo>
                    <a:pt x="200" y="68"/>
                  </a:lnTo>
                  <a:lnTo>
                    <a:pt x="218" y="82"/>
                  </a:lnTo>
                  <a:lnTo>
                    <a:pt x="237" y="98"/>
                  </a:lnTo>
                  <a:lnTo>
                    <a:pt x="257" y="112"/>
                  </a:lnTo>
                  <a:lnTo>
                    <a:pt x="276" y="125"/>
                  </a:lnTo>
                  <a:lnTo>
                    <a:pt x="297" y="142"/>
                  </a:lnTo>
                  <a:lnTo>
                    <a:pt x="317" y="155"/>
                  </a:lnTo>
                  <a:lnTo>
                    <a:pt x="301" y="160"/>
                  </a:lnTo>
                  <a:lnTo>
                    <a:pt x="283" y="169"/>
                  </a:lnTo>
                  <a:lnTo>
                    <a:pt x="271" y="174"/>
                  </a:lnTo>
                  <a:lnTo>
                    <a:pt x="257" y="178"/>
                  </a:lnTo>
                  <a:lnTo>
                    <a:pt x="235" y="167"/>
                  </a:lnTo>
                  <a:lnTo>
                    <a:pt x="213" y="155"/>
                  </a:lnTo>
                  <a:lnTo>
                    <a:pt x="191" y="150"/>
                  </a:lnTo>
                  <a:lnTo>
                    <a:pt x="170" y="144"/>
                  </a:lnTo>
                  <a:lnTo>
                    <a:pt x="145" y="139"/>
                  </a:lnTo>
                  <a:lnTo>
                    <a:pt x="123" y="137"/>
                  </a:lnTo>
                  <a:lnTo>
                    <a:pt x="99" y="131"/>
                  </a:lnTo>
                  <a:lnTo>
                    <a:pt x="76" y="125"/>
                  </a:lnTo>
                  <a:lnTo>
                    <a:pt x="52" y="128"/>
                  </a:lnTo>
                  <a:lnTo>
                    <a:pt x="36" y="134"/>
                  </a:lnTo>
                  <a:lnTo>
                    <a:pt x="16" y="144"/>
                  </a:lnTo>
                  <a:lnTo>
                    <a:pt x="0" y="153"/>
                  </a:lnTo>
                  <a:lnTo>
                    <a:pt x="3" y="139"/>
                  </a:lnTo>
                  <a:lnTo>
                    <a:pt x="9" y="123"/>
                  </a:lnTo>
                  <a:lnTo>
                    <a:pt x="16" y="112"/>
                  </a:lnTo>
                  <a:lnTo>
                    <a:pt x="28" y="98"/>
                  </a:lnTo>
                  <a:lnTo>
                    <a:pt x="39" y="87"/>
                  </a:lnTo>
                  <a:lnTo>
                    <a:pt x="52" y="73"/>
                  </a:lnTo>
                  <a:lnTo>
                    <a:pt x="66" y="63"/>
                  </a:lnTo>
                  <a:lnTo>
                    <a:pt x="82" y="52"/>
                  </a:lnTo>
                  <a:lnTo>
                    <a:pt x="87" y="52"/>
                  </a:lnTo>
                  <a:lnTo>
                    <a:pt x="92" y="49"/>
                  </a:lnTo>
                  <a:lnTo>
                    <a:pt x="96" y="43"/>
                  </a:lnTo>
                  <a:lnTo>
                    <a:pt x="101" y="41"/>
                  </a:lnTo>
                  <a:lnTo>
                    <a:pt x="145" y="31"/>
                  </a:lnTo>
                  <a:lnTo>
                    <a:pt x="188" y="19"/>
                  </a:lnTo>
                  <a:lnTo>
                    <a:pt x="232" y="11"/>
                  </a:lnTo>
                  <a:lnTo>
                    <a:pt x="276" y="6"/>
                  </a:lnTo>
                  <a:lnTo>
                    <a:pt x="319" y="3"/>
                  </a:lnTo>
                  <a:lnTo>
                    <a:pt x="365" y="3"/>
                  </a:lnTo>
                  <a:lnTo>
                    <a:pt x="409" y="0"/>
                  </a:lnTo>
                  <a:lnTo>
                    <a:pt x="453" y="3"/>
                  </a:lnTo>
                  <a:lnTo>
                    <a:pt x="466" y="3"/>
                  </a:lnTo>
                  <a:lnTo>
                    <a:pt x="478" y="3"/>
                  </a:lnTo>
                  <a:lnTo>
                    <a:pt x="491" y="6"/>
                  </a:lnTo>
                  <a:lnTo>
                    <a:pt x="505" y="6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4" name="Freeform 262"/>
            <p:cNvSpPr>
              <a:spLocks/>
            </p:cNvSpPr>
            <p:nvPr/>
          </p:nvSpPr>
          <p:spPr bwMode="auto">
            <a:xfrm>
              <a:off x="2741" y="2007"/>
              <a:ext cx="65" cy="81"/>
            </a:xfrm>
            <a:custGeom>
              <a:avLst/>
              <a:gdLst>
                <a:gd name="T0" fmla="*/ 0 w 261"/>
                <a:gd name="T1" fmla="*/ 0 h 324"/>
                <a:gd name="T2" fmla="*/ 0 w 261"/>
                <a:gd name="T3" fmla="*/ 0 h 324"/>
                <a:gd name="T4" fmla="*/ 0 w 261"/>
                <a:gd name="T5" fmla="*/ 0 h 324"/>
                <a:gd name="T6" fmla="*/ 0 w 261"/>
                <a:gd name="T7" fmla="*/ 0 h 324"/>
                <a:gd name="T8" fmla="*/ 0 w 261"/>
                <a:gd name="T9" fmla="*/ 0 h 324"/>
                <a:gd name="T10" fmla="*/ 0 w 261"/>
                <a:gd name="T11" fmla="*/ 0 h 324"/>
                <a:gd name="T12" fmla="*/ 0 w 261"/>
                <a:gd name="T13" fmla="*/ 0 h 324"/>
                <a:gd name="T14" fmla="*/ 0 w 261"/>
                <a:gd name="T15" fmla="*/ 0 h 324"/>
                <a:gd name="T16" fmla="*/ 0 w 261"/>
                <a:gd name="T17" fmla="*/ 0 h 324"/>
                <a:gd name="T18" fmla="*/ 0 w 261"/>
                <a:gd name="T19" fmla="*/ 0 h 324"/>
                <a:gd name="T20" fmla="*/ 0 w 261"/>
                <a:gd name="T21" fmla="*/ 0 h 324"/>
                <a:gd name="T22" fmla="*/ 0 w 261"/>
                <a:gd name="T23" fmla="*/ 0 h 324"/>
                <a:gd name="T24" fmla="*/ 0 w 261"/>
                <a:gd name="T25" fmla="*/ 0 h 324"/>
                <a:gd name="T26" fmla="*/ 0 w 261"/>
                <a:gd name="T27" fmla="*/ 0 h 324"/>
                <a:gd name="T28" fmla="*/ 0 w 261"/>
                <a:gd name="T29" fmla="*/ 0 h 324"/>
                <a:gd name="T30" fmla="*/ 0 w 261"/>
                <a:gd name="T31" fmla="*/ 0 h 324"/>
                <a:gd name="T32" fmla="*/ 0 w 261"/>
                <a:gd name="T33" fmla="*/ 0 h 324"/>
                <a:gd name="T34" fmla="*/ 0 w 261"/>
                <a:gd name="T35" fmla="*/ 0 h 324"/>
                <a:gd name="T36" fmla="*/ 0 w 261"/>
                <a:gd name="T37" fmla="*/ 0 h 324"/>
                <a:gd name="T38" fmla="*/ 0 w 261"/>
                <a:gd name="T39" fmla="*/ 0 h 324"/>
                <a:gd name="T40" fmla="*/ 0 w 261"/>
                <a:gd name="T41" fmla="*/ 0 h 324"/>
                <a:gd name="T42" fmla="*/ 0 w 261"/>
                <a:gd name="T43" fmla="*/ 0 h 324"/>
                <a:gd name="T44" fmla="*/ 0 w 261"/>
                <a:gd name="T45" fmla="*/ 0 h 324"/>
                <a:gd name="T46" fmla="*/ 0 w 261"/>
                <a:gd name="T47" fmla="*/ 0 h 324"/>
                <a:gd name="T48" fmla="*/ 0 w 261"/>
                <a:gd name="T49" fmla="*/ 0 h 324"/>
                <a:gd name="T50" fmla="*/ 0 w 261"/>
                <a:gd name="T51" fmla="*/ 0 h 324"/>
                <a:gd name="T52" fmla="*/ 0 w 261"/>
                <a:gd name="T53" fmla="*/ 0 h 324"/>
                <a:gd name="T54" fmla="*/ 0 w 261"/>
                <a:gd name="T55" fmla="*/ 0 h 324"/>
                <a:gd name="T56" fmla="*/ 0 w 261"/>
                <a:gd name="T57" fmla="*/ 0 h 324"/>
                <a:gd name="T58" fmla="*/ 0 w 261"/>
                <a:gd name="T59" fmla="*/ 0 h 324"/>
                <a:gd name="T60" fmla="*/ 0 w 261"/>
                <a:gd name="T61" fmla="*/ 0 h 324"/>
                <a:gd name="T62" fmla="*/ 0 w 261"/>
                <a:gd name="T63" fmla="*/ 0 h 324"/>
                <a:gd name="T64" fmla="*/ 0 w 261"/>
                <a:gd name="T65" fmla="*/ 0 h 324"/>
                <a:gd name="T66" fmla="*/ 0 w 261"/>
                <a:gd name="T67" fmla="*/ 0 h 324"/>
                <a:gd name="T68" fmla="*/ 0 w 261"/>
                <a:gd name="T69" fmla="*/ 0 h 324"/>
                <a:gd name="T70" fmla="*/ 0 w 261"/>
                <a:gd name="T71" fmla="*/ 0 h 324"/>
                <a:gd name="T72" fmla="*/ 0 w 261"/>
                <a:gd name="T73" fmla="*/ 0 h 3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324"/>
                <a:gd name="T113" fmla="*/ 261 w 261"/>
                <a:gd name="T114" fmla="*/ 324 h 3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324">
                  <a:moveTo>
                    <a:pt x="261" y="0"/>
                  </a:moveTo>
                  <a:lnTo>
                    <a:pt x="218" y="21"/>
                  </a:lnTo>
                  <a:lnTo>
                    <a:pt x="183" y="51"/>
                  </a:lnTo>
                  <a:lnTo>
                    <a:pt x="153" y="90"/>
                  </a:lnTo>
                  <a:lnTo>
                    <a:pt x="130" y="133"/>
                  </a:lnTo>
                  <a:lnTo>
                    <a:pt x="114" y="180"/>
                  </a:lnTo>
                  <a:lnTo>
                    <a:pt x="109" y="228"/>
                  </a:lnTo>
                  <a:lnTo>
                    <a:pt x="111" y="278"/>
                  </a:lnTo>
                  <a:lnTo>
                    <a:pt x="125" y="324"/>
                  </a:lnTo>
                  <a:lnTo>
                    <a:pt x="111" y="299"/>
                  </a:lnTo>
                  <a:lnTo>
                    <a:pt x="98" y="278"/>
                  </a:lnTo>
                  <a:lnTo>
                    <a:pt x="84" y="253"/>
                  </a:lnTo>
                  <a:lnTo>
                    <a:pt x="74" y="228"/>
                  </a:lnTo>
                  <a:lnTo>
                    <a:pt x="60" y="204"/>
                  </a:lnTo>
                  <a:lnTo>
                    <a:pt x="49" y="180"/>
                  </a:lnTo>
                  <a:lnTo>
                    <a:pt x="38" y="156"/>
                  </a:lnTo>
                  <a:lnTo>
                    <a:pt x="27" y="131"/>
                  </a:lnTo>
                  <a:lnTo>
                    <a:pt x="22" y="120"/>
                  </a:lnTo>
                  <a:lnTo>
                    <a:pt x="14" y="109"/>
                  </a:lnTo>
                  <a:lnTo>
                    <a:pt x="5" y="98"/>
                  </a:lnTo>
                  <a:lnTo>
                    <a:pt x="0" y="85"/>
                  </a:lnTo>
                  <a:lnTo>
                    <a:pt x="22" y="90"/>
                  </a:lnTo>
                  <a:lnTo>
                    <a:pt x="40" y="90"/>
                  </a:lnTo>
                  <a:lnTo>
                    <a:pt x="63" y="87"/>
                  </a:lnTo>
                  <a:lnTo>
                    <a:pt x="79" y="79"/>
                  </a:lnTo>
                  <a:lnTo>
                    <a:pt x="93" y="71"/>
                  </a:lnTo>
                  <a:lnTo>
                    <a:pt x="98" y="57"/>
                  </a:lnTo>
                  <a:lnTo>
                    <a:pt x="93" y="41"/>
                  </a:lnTo>
                  <a:lnTo>
                    <a:pt x="76" y="25"/>
                  </a:lnTo>
                  <a:lnTo>
                    <a:pt x="98" y="19"/>
                  </a:lnTo>
                  <a:lnTo>
                    <a:pt x="123" y="16"/>
                  </a:lnTo>
                  <a:lnTo>
                    <a:pt x="144" y="14"/>
                  </a:lnTo>
                  <a:lnTo>
                    <a:pt x="169" y="11"/>
                  </a:lnTo>
                  <a:lnTo>
                    <a:pt x="194" y="9"/>
                  </a:lnTo>
                  <a:lnTo>
                    <a:pt x="215" y="5"/>
                  </a:lnTo>
                  <a:lnTo>
                    <a:pt x="240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5" name="Freeform 263"/>
            <p:cNvSpPr>
              <a:spLocks/>
            </p:cNvSpPr>
            <p:nvPr/>
          </p:nvSpPr>
          <p:spPr bwMode="auto">
            <a:xfrm>
              <a:off x="2902" y="2012"/>
              <a:ext cx="54" cy="33"/>
            </a:xfrm>
            <a:custGeom>
              <a:avLst/>
              <a:gdLst>
                <a:gd name="T0" fmla="*/ 0 w 215"/>
                <a:gd name="T1" fmla="*/ 0 h 131"/>
                <a:gd name="T2" fmla="*/ 0 w 215"/>
                <a:gd name="T3" fmla="*/ 0 h 131"/>
                <a:gd name="T4" fmla="*/ 0 w 215"/>
                <a:gd name="T5" fmla="*/ 0 h 131"/>
                <a:gd name="T6" fmla="*/ 0 w 215"/>
                <a:gd name="T7" fmla="*/ 0 h 131"/>
                <a:gd name="T8" fmla="*/ 0 w 215"/>
                <a:gd name="T9" fmla="*/ 0 h 131"/>
                <a:gd name="T10" fmla="*/ 0 w 215"/>
                <a:gd name="T11" fmla="*/ 0 h 131"/>
                <a:gd name="T12" fmla="*/ 0 w 215"/>
                <a:gd name="T13" fmla="*/ 0 h 131"/>
                <a:gd name="T14" fmla="*/ 0 w 215"/>
                <a:gd name="T15" fmla="*/ 0 h 131"/>
                <a:gd name="T16" fmla="*/ 0 w 215"/>
                <a:gd name="T17" fmla="*/ 0 h 131"/>
                <a:gd name="T18" fmla="*/ 0 w 215"/>
                <a:gd name="T19" fmla="*/ 0 h 131"/>
                <a:gd name="T20" fmla="*/ 0 w 215"/>
                <a:gd name="T21" fmla="*/ 0 h 131"/>
                <a:gd name="T22" fmla="*/ 0 w 215"/>
                <a:gd name="T23" fmla="*/ 0 h 131"/>
                <a:gd name="T24" fmla="*/ 0 w 215"/>
                <a:gd name="T25" fmla="*/ 0 h 131"/>
                <a:gd name="T26" fmla="*/ 0 w 215"/>
                <a:gd name="T27" fmla="*/ 0 h 131"/>
                <a:gd name="T28" fmla="*/ 0 w 215"/>
                <a:gd name="T29" fmla="*/ 0 h 131"/>
                <a:gd name="T30" fmla="*/ 0 w 215"/>
                <a:gd name="T31" fmla="*/ 0 h 131"/>
                <a:gd name="T32" fmla="*/ 0 w 215"/>
                <a:gd name="T33" fmla="*/ 0 h 131"/>
                <a:gd name="T34" fmla="*/ 0 w 215"/>
                <a:gd name="T35" fmla="*/ 0 h 131"/>
                <a:gd name="T36" fmla="*/ 0 w 215"/>
                <a:gd name="T37" fmla="*/ 0 h 131"/>
                <a:gd name="T38" fmla="*/ 0 w 215"/>
                <a:gd name="T39" fmla="*/ 0 h 131"/>
                <a:gd name="T40" fmla="*/ 0 w 215"/>
                <a:gd name="T41" fmla="*/ 0 h 131"/>
                <a:gd name="T42" fmla="*/ 0 w 215"/>
                <a:gd name="T43" fmla="*/ 0 h 131"/>
                <a:gd name="T44" fmla="*/ 0 w 215"/>
                <a:gd name="T45" fmla="*/ 0 h 131"/>
                <a:gd name="T46" fmla="*/ 0 w 215"/>
                <a:gd name="T47" fmla="*/ 0 h 131"/>
                <a:gd name="T48" fmla="*/ 0 w 215"/>
                <a:gd name="T49" fmla="*/ 0 h 131"/>
                <a:gd name="T50" fmla="*/ 0 w 215"/>
                <a:gd name="T51" fmla="*/ 0 h 131"/>
                <a:gd name="T52" fmla="*/ 0 w 215"/>
                <a:gd name="T53" fmla="*/ 0 h 131"/>
                <a:gd name="T54" fmla="*/ 0 w 215"/>
                <a:gd name="T55" fmla="*/ 0 h 131"/>
                <a:gd name="T56" fmla="*/ 0 w 215"/>
                <a:gd name="T57" fmla="*/ 0 h 131"/>
                <a:gd name="T58" fmla="*/ 0 w 215"/>
                <a:gd name="T59" fmla="*/ 0 h 1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5"/>
                <a:gd name="T91" fmla="*/ 0 h 131"/>
                <a:gd name="T92" fmla="*/ 215 w 215"/>
                <a:gd name="T93" fmla="*/ 131 h 1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5" h="131">
                  <a:moveTo>
                    <a:pt x="197" y="101"/>
                  </a:moveTo>
                  <a:lnTo>
                    <a:pt x="215" y="112"/>
                  </a:lnTo>
                  <a:lnTo>
                    <a:pt x="202" y="114"/>
                  </a:lnTo>
                  <a:lnTo>
                    <a:pt x="185" y="117"/>
                  </a:lnTo>
                  <a:lnTo>
                    <a:pt x="172" y="123"/>
                  </a:lnTo>
                  <a:lnTo>
                    <a:pt x="158" y="128"/>
                  </a:lnTo>
                  <a:lnTo>
                    <a:pt x="142" y="131"/>
                  </a:lnTo>
                  <a:lnTo>
                    <a:pt x="128" y="131"/>
                  </a:lnTo>
                  <a:lnTo>
                    <a:pt x="114" y="126"/>
                  </a:lnTo>
                  <a:lnTo>
                    <a:pt x="101" y="112"/>
                  </a:lnTo>
                  <a:lnTo>
                    <a:pt x="87" y="109"/>
                  </a:lnTo>
                  <a:lnTo>
                    <a:pt x="77" y="106"/>
                  </a:lnTo>
                  <a:lnTo>
                    <a:pt x="63" y="106"/>
                  </a:lnTo>
                  <a:lnTo>
                    <a:pt x="52" y="101"/>
                  </a:lnTo>
                  <a:lnTo>
                    <a:pt x="38" y="98"/>
                  </a:lnTo>
                  <a:lnTo>
                    <a:pt x="25" y="96"/>
                  </a:lnTo>
                  <a:lnTo>
                    <a:pt x="13" y="90"/>
                  </a:lnTo>
                  <a:lnTo>
                    <a:pt x="0" y="84"/>
                  </a:lnTo>
                  <a:lnTo>
                    <a:pt x="6" y="62"/>
                  </a:lnTo>
                  <a:lnTo>
                    <a:pt x="8" y="41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47" y="6"/>
                  </a:lnTo>
                  <a:lnTo>
                    <a:pt x="71" y="13"/>
                  </a:lnTo>
                  <a:lnTo>
                    <a:pt x="96" y="25"/>
                  </a:lnTo>
                  <a:lnTo>
                    <a:pt x="117" y="38"/>
                  </a:lnTo>
                  <a:lnTo>
                    <a:pt x="139" y="52"/>
                  </a:lnTo>
                  <a:lnTo>
                    <a:pt x="158" y="68"/>
                  </a:lnTo>
                  <a:lnTo>
                    <a:pt x="178" y="84"/>
                  </a:lnTo>
                  <a:lnTo>
                    <a:pt x="197" y="10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6" name="Freeform 264"/>
            <p:cNvSpPr>
              <a:spLocks/>
            </p:cNvSpPr>
            <p:nvPr/>
          </p:nvSpPr>
          <p:spPr bwMode="auto">
            <a:xfrm>
              <a:off x="2830" y="2013"/>
              <a:ext cx="60" cy="26"/>
            </a:xfrm>
            <a:custGeom>
              <a:avLst/>
              <a:gdLst>
                <a:gd name="T0" fmla="*/ 0 w 237"/>
                <a:gd name="T1" fmla="*/ 0 h 104"/>
                <a:gd name="T2" fmla="*/ 0 w 237"/>
                <a:gd name="T3" fmla="*/ 0 h 104"/>
                <a:gd name="T4" fmla="*/ 0 w 237"/>
                <a:gd name="T5" fmla="*/ 0 h 104"/>
                <a:gd name="T6" fmla="*/ 0 w 237"/>
                <a:gd name="T7" fmla="*/ 0 h 104"/>
                <a:gd name="T8" fmla="*/ 0 w 237"/>
                <a:gd name="T9" fmla="*/ 0 h 104"/>
                <a:gd name="T10" fmla="*/ 0 w 237"/>
                <a:gd name="T11" fmla="*/ 0 h 104"/>
                <a:gd name="T12" fmla="*/ 0 w 237"/>
                <a:gd name="T13" fmla="*/ 0 h 104"/>
                <a:gd name="T14" fmla="*/ 0 w 237"/>
                <a:gd name="T15" fmla="*/ 0 h 104"/>
                <a:gd name="T16" fmla="*/ 0 w 237"/>
                <a:gd name="T17" fmla="*/ 0 h 104"/>
                <a:gd name="T18" fmla="*/ 0 w 237"/>
                <a:gd name="T19" fmla="*/ 0 h 104"/>
                <a:gd name="T20" fmla="*/ 0 w 237"/>
                <a:gd name="T21" fmla="*/ 0 h 104"/>
                <a:gd name="T22" fmla="*/ 0 w 237"/>
                <a:gd name="T23" fmla="*/ 0 h 104"/>
                <a:gd name="T24" fmla="*/ 0 w 237"/>
                <a:gd name="T25" fmla="*/ 0 h 104"/>
                <a:gd name="T26" fmla="*/ 0 w 237"/>
                <a:gd name="T27" fmla="*/ 0 h 104"/>
                <a:gd name="T28" fmla="*/ 0 w 237"/>
                <a:gd name="T29" fmla="*/ 0 h 104"/>
                <a:gd name="T30" fmla="*/ 0 w 237"/>
                <a:gd name="T31" fmla="*/ 0 h 104"/>
                <a:gd name="T32" fmla="*/ 0 w 237"/>
                <a:gd name="T33" fmla="*/ 0 h 104"/>
                <a:gd name="T34" fmla="*/ 0 w 237"/>
                <a:gd name="T35" fmla="*/ 0 h 104"/>
                <a:gd name="T36" fmla="*/ 0 w 237"/>
                <a:gd name="T37" fmla="*/ 0 h 104"/>
                <a:gd name="T38" fmla="*/ 0 w 237"/>
                <a:gd name="T39" fmla="*/ 0 h 104"/>
                <a:gd name="T40" fmla="*/ 0 w 237"/>
                <a:gd name="T41" fmla="*/ 0 h 104"/>
                <a:gd name="T42" fmla="*/ 0 w 237"/>
                <a:gd name="T43" fmla="*/ 0 h 104"/>
                <a:gd name="T44" fmla="*/ 0 w 237"/>
                <a:gd name="T45" fmla="*/ 0 h 104"/>
                <a:gd name="T46" fmla="*/ 0 w 237"/>
                <a:gd name="T47" fmla="*/ 0 h 104"/>
                <a:gd name="T48" fmla="*/ 0 w 237"/>
                <a:gd name="T49" fmla="*/ 0 h 104"/>
                <a:gd name="T50" fmla="*/ 0 w 237"/>
                <a:gd name="T51" fmla="*/ 0 h 104"/>
                <a:gd name="T52" fmla="*/ 0 w 237"/>
                <a:gd name="T53" fmla="*/ 0 h 104"/>
                <a:gd name="T54" fmla="*/ 0 w 237"/>
                <a:gd name="T55" fmla="*/ 0 h 104"/>
                <a:gd name="T56" fmla="*/ 0 w 237"/>
                <a:gd name="T57" fmla="*/ 0 h 104"/>
                <a:gd name="T58" fmla="*/ 0 w 237"/>
                <a:gd name="T59" fmla="*/ 0 h 104"/>
                <a:gd name="T60" fmla="*/ 0 w 237"/>
                <a:gd name="T61" fmla="*/ 0 h 104"/>
                <a:gd name="T62" fmla="*/ 0 w 237"/>
                <a:gd name="T63" fmla="*/ 0 h 104"/>
                <a:gd name="T64" fmla="*/ 0 w 237"/>
                <a:gd name="T65" fmla="*/ 0 h 104"/>
                <a:gd name="T66" fmla="*/ 0 w 237"/>
                <a:gd name="T67" fmla="*/ 0 h 104"/>
                <a:gd name="T68" fmla="*/ 0 w 237"/>
                <a:gd name="T69" fmla="*/ 0 h 104"/>
                <a:gd name="T70" fmla="*/ 0 w 237"/>
                <a:gd name="T71" fmla="*/ 0 h 104"/>
                <a:gd name="T72" fmla="*/ 0 w 237"/>
                <a:gd name="T73" fmla="*/ 0 h 1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7"/>
                <a:gd name="T112" fmla="*/ 0 h 104"/>
                <a:gd name="T113" fmla="*/ 237 w 237"/>
                <a:gd name="T114" fmla="*/ 104 h 1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7" h="104">
                  <a:moveTo>
                    <a:pt x="226" y="69"/>
                  </a:moveTo>
                  <a:lnTo>
                    <a:pt x="229" y="71"/>
                  </a:lnTo>
                  <a:lnTo>
                    <a:pt x="235" y="77"/>
                  </a:lnTo>
                  <a:lnTo>
                    <a:pt x="237" y="80"/>
                  </a:lnTo>
                  <a:lnTo>
                    <a:pt x="237" y="85"/>
                  </a:lnTo>
                  <a:lnTo>
                    <a:pt x="223" y="85"/>
                  </a:lnTo>
                  <a:lnTo>
                    <a:pt x="210" y="88"/>
                  </a:lnTo>
                  <a:lnTo>
                    <a:pt x="196" y="91"/>
                  </a:lnTo>
                  <a:lnTo>
                    <a:pt x="182" y="94"/>
                  </a:lnTo>
                  <a:lnTo>
                    <a:pt x="169" y="96"/>
                  </a:lnTo>
                  <a:lnTo>
                    <a:pt x="156" y="99"/>
                  </a:lnTo>
                  <a:lnTo>
                    <a:pt x="142" y="101"/>
                  </a:lnTo>
                  <a:lnTo>
                    <a:pt x="128" y="104"/>
                  </a:lnTo>
                  <a:lnTo>
                    <a:pt x="115" y="91"/>
                  </a:lnTo>
                  <a:lnTo>
                    <a:pt x="99" y="80"/>
                  </a:lnTo>
                  <a:lnTo>
                    <a:pt x="85" y="66"/>
                  </a:lnTo>
                  <a:lnTo>
                    <a:pt x="69" y="55"/>
                  </a:lnTo>
                  <a:lnTo>
                    <a:pt x="51" y="41"/>
                  </a:lnTo>
                  <a:lnTo>
                    <a:pt x="35" y="30"/>
                  </a:lnTo>
                  <a:lnTo>
                    <a:pt x="19" y="20"/>
                  </a:lnTo>
                  <a:lnTo>
                    <a:pt x="0" y="9"/>
                  </a:lnTo>
                  <a:lnTo>
                    <a:pt x="14" y="4"/>
                  </a:lnTo>
                  <a:lnTo>
                    <a:pt x="30" y="0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9" y="6"/>
                  </a:lnTo>
                  <a:lnTo>
                    <a:pt x="92" y="11"/>
                  </a:lnTo>
                  <a:lnTo>
                    <a:pt x="109" y="14"/>
                  </a:lnTo>
                  <a:lnTo>
                    <a:pt x="125" y="14"/>
                  </a:lnTo>
                  <a:lnTo>
                    <a:pt x="139" y="20"/>
                  </a:lnTo>
                  <a:lnTo>
                    <a:pt x="152" y="23"/>
                  </a:lnTo>
                  <a:lnTo>
                    <a:pt x="166" y="28"/>
                  </a:lnTo>
                  <a:lnTo>
                    <a:pt x="180" y="34"/>
                  </a:lnTo>
                  <a:lnTo>
                    <a:pt x="191" y="39"/>
                  </a:lnTo>
                  <a:lnTo>
                    <a:pt x="205" y="47"/>
                  </a:lnTo>
                  <a:lnTo>
                    <a:pt x="216" y="58"/>
                  </a:lnTo>
                  <a:lnTo>
                    <a:pt x="226" y="6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7" name="Freeform 265"/>
            <p:cNvSpPr>
              <a:spLocks/>
            </p:cNvSpPr>
            <p:nvPr/>
          </p:nvSpPr>
          <p:spPr bwMode="auto">
            <a:xfrm>
              <a:off x="3114" y="2017"/>
              <a:ext cx="120" cy="177"/>
            </a:xfrm>
            <a:custGeom>
              <a:avLst/>
              <a:gdLst>
                <a:gd name="T0" fmla="*/ 0 w 482"/>
                <a:gd name="T1" fmla="*/ 0 h 706"/>
                <a:gd name="T2" fmla="*/ 0 w 482"/>
                <a:gd name="T3" fmla="*/ 0 h 706"/>
                <a:gd name="T4" fmla="*/ 0 w 482"/>
                <a:gd name="T5" fmla="*/ 0 h 706"/>
                <a:gd name="T6" fmla="*/ 0 w 482"/>
                <a:gd name="T7" fmla="*/ 0 h 706"/>
                <a:gd name="T8" fmla="*/ 0 w 482"/>
                <a:gd name="T9" fmla="*/ 0 h 706"/>
                <a:gd name="T10" fmla="*/ 0 w 482"/>
                <a:gd name="T11" fmla="*/ 0 h 706"/>
                <a:gd name="T12" fmla="*/ 0 w 482"/>
                <a:gd name="T13" fmla="*/ 0 h 706"/>
                <a:gd name="T14" fmla="*/ 0 w 482"/>
                <a:gd name="T15" fmla="*/ 0 h 706"/>
                <a:gd name="T16" fmla="*/ 0 w 482"/>
                <a:gd name="T17" fmla="*/ 0 h 706"/>
                <a:gd name="T18" fmla="*/ 0 w 482"/>
                <a:gd name="T19" fmla="*/ 0 h 706"/>
                <a:gd name="T20" fmla="*/ 0 w 482"/>
                <a:gd name="T21" fmla="*/ 0 h 706"/>
                <a:gd name="T22" fmla="*/ 0 w 482"/>
                <a:gd name="T23" fmla="*/ 0 h 706"/>
                <a:gd name="T24" fmla="*/ 0 w 482"/>
                <a:gd name="T25" fmla="*/ 0 h 706"/>
                <a:gd name="T26" fmla="*/ 0 w 482"/>
                <a:gd name="T27" fmla="*/ 0 h 706"/>
                <a:gd name="T28" fmla="*/ 0 w 482"/>
                <a:gd name="T29" fmla="*/ 0 h 706"/>
                <a:gd name="T30" fmla="*/ 0 w 482"/>
                <a:gd name="T31" fmla="*/ 0 h 706"/>
                <a:gd name="T32" fmla="*/ 0 w 482"/>
                <a:gd name="T33" fmla="*/ 0 h 706"/>
                <a:gd name="T34" fmla="*/ 0 w 482"/>
                <a:gd name="T35" fmla="*/ 0 h 706"/>
                <a:gd name="T36" fmla="*/ 0 w 482"/>
                <a:gd name="T37" fmla="*/ 0 h 706"/>
                <a:gd name="T38" fmla="*/ 0 w 482"/>
                <a:gd name="T39" fmla="*/ 0 h 706"/>
                <a:gd name="T40" fmla="*/ 0 w 482"/>
                <a:gd name="T41" fmla="*/ 0 h 706"/>
                <a:gd name="T42" fmla="*/ 0 w 482"/>
                <a:gd name="T43" fmla="*/ 0 h 706"/>
                <a:gd name="T44" fmla="*/ 0 w 482"/>
                <a:gd name="T45" fmla="*/ 0 h 706"/>
                <a:gd name="T46" fmla="*/ 0 w 482"/>
                <a:gd name="T47" fmla="*/ 0 h 706"/>
                <a:gd name="T48" fmla="*/ 0 w 482"/>
                <a:gd name="T49" fmla="*/ 0 h 706"/>
                <a:gd name="T50" fmla="*/ 0 w 482"/>
                <a:gd name="T51" fmla="*/ 0 h 706"/>
                <a:gd name="T52" fmla="*/ 0 w 482"/>
                <a:gd name="T53" fmla="*/ 0 h 706"/>
                <a:gd name="T54" fmla="*/ 0 w 482"/>
                <a:gd name="T55" fmla="*/ 0 h 706"/>
                <a:gd name="T56" fmla="*/ 0 w 482"/>
                <a:gd name="T57" fmla="*/ 0 h 706"/>
                <a:gd name="T58" fmla="*/ 0 w 482"/>
                <a:gd name="T59" fmla="*/ 0 h 706"/>
                <a:gd name="T60" fmla="*/ 0 w 482"/>
                <a:gd name="T61" fmla="*/ 0 h 706"/>
                <a:gd name="T62" fmla="*/ 0 w 482"/>
                <a:gd name="T63" fmla="*/ 0 h 706"/>
                <a:gd name="T64" fmla="*/ 0 w 482"/>
                <a:gd name="T65" fmla="*/ 0 h 706"/>
                <a:gd name="T66" fmla="*/ 0 w 482"/>
                <a:gd name="T67" fmla="*/ 0 h 706"/>
                <a:gd name="T68" fmla="*/ 0 w 482"/>
                <a:gd name="T69" fmla="*/ 0 h 706"/>
                <a:gd name="T70" fmla="*/ 0 w 482"/>
                <a:gd name="T71" fmla="*/ 0 h 706"/>
                <a:gd name="T72" fmla="*/ 0 w 482"/>
                <a:gd name="T73" fmla="*/ 0 h 706"/>
                <a:gd name="T74" fmla="*/ 0 w 482"/>
                <a:gd name="T75" fmla="*/ 0 h 706"/>
                <a:gd name="T76" fmla="*/ 0 w 482"/>
                <a:gd name="T77" fmla="*/ 0 h 706"/>
                <a:gd name="T78" fmla="*/ 0 w 482"/>
                <a:gd name="T79" fmla="*/ 0 h 706"/>
                <a:gd name="T80" fmla="*/ 0 w 482"/>
                <a:gd name="T81" fmla="*/ 0 h 706"/>
                <a:gd name="T82" fmla="*/ 0 w 482"/>
                <a:gd name="T83" fmla="*/ 0 h 706"/>
                <a:gd name="T84" fmla="*/ 0 w 482"/>
                <a:gd name="T85" fmla="*/ 0 h 706"/>
                <a:gd name="T86" fmla="*/ 0 w 482"/>
                <a:gd name="T87" fmla="*/ 0 h 706"/>
                <a:gd name="T88" fmla="*/ 0 w 482"/>
                <a:gd name="T89" fmla="*/ 0 h 70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82"/>
                <a:gd name="T136" fmla="*/ 0 h 706"/>
                <a:gd name="T137" fmla="*/ 482 w 482"/>
                <a:gd name="T138" fmla="*/ 706 h 70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82" h="706">
                  <a:moveTo>
                    <a:pt x="482" y="539"/>
                  </a:moveTo>
                  <a:lnTo>
                    <a:pt x="480" y="539"/>
                  </a:lnTo>
                  <a:lnTo>
                    <a:pt x="477" y="536"/>
                  </a:lnTo>
                  <a:lnTo>
                    <a:pt x="475" y="536"/>
                  </a:lnTo>
                  <a:lnTo>
                    <a:pt x="471" y="539"/>
                  </a:lnTo>
                  <a:lnTo>
                    <a:pt x="466" y="545"/>
                  </a:lnTo>
                  <a:lnTo>
                    <a:pt x="466" y="586"/>
                  </a:lnTo>
                  <a:lnTo>
                    <a:pt x="457" y="624"/>
                  </a:lnTo>
                  <a:lnTo>
                    <a:pt x="450" y="665"/>
                  </a:lnTo>
                  <a:lnTo>
                    <a:pt x="441" y="706"/>
                  </a:lnTo>
                  <a:lnTo>
                    <a:pt x="427" y="686"/>
                  </a:lnTo>
                  <a:lnTo>
                    <a:pt x="415" y="665"/>
                  </a:lnTo>
                  <a:lnTo>
                    <a:pt x="401" y="646"/>
                  </a:lnTo>
                  <a:lnTo>
                    <a:pt x="390" y="624"/>
                  </a:lnTo>
                  <a:lnTo>
                    <a:pt x="384" y="621"/>
                  </a:lnTo>
                  <a:lnTo>
                    <a:pt x="379" y="619"/>
                  </a:lnTo>
                  <a:lnTo>
                    <a:pt x="376" y="616"/>
                  </a:lnTo>
                  <a:lnTo>
                    <a:pt x="371" y="621"/>
                  </a:lnTo>
                  <a:lnTo>
                    <a:pt x="368" y="607"/>
                  </a:lnTo>
                  <a:lnTo>
                    <a:pt x="371" y="596"/>
                  </a:lnTo>
                  <a:lnTo>
                    <a:pt x="368" y="583"/>
                  </a:lnTo>
                  <a:lnTo>
                    <a:pt x="360" y="575"/>
                  </a:lnTo>
                  <a:lnTo>
                    <a:pt x="346" y="575"/>
                  </a:lnTo>
                  <a:lnTo>
                    <a:pt x="0" y="125"/>
                  </a:lnTo>
                  <a:lnTo>
                    <a:pt x="8" y="95"/>
                  </a:lnTo>
                  <a:lnTo>
                    <a:pt x="13" y="62"/>
                  </a:lnTo>
                  <a:lnTo>
                    <a:pt x="13" y="33"/>
                  </a:lnTo>
                  <a:lnTo>
                    <a:pt x="16" y="0"/>
                  </a:lnTo>
                  <a:lnTo>
                    <a:pt x="30" y="8"/>
                  </a:lnTo>
                  <a:lnTo>
                    <a:pt x="57" y="40"/>
                  </a:lnTo>
                  <a:lnTo>
                    <a:pt x="87" y="74"/>
                  </a:lnTo>
                  <a:lnTo>
                    <a:pt x="114" y="106"/>
                  </a:lnTo>
                  <a:lnTo>
                    <a:pt x="144" y="136"/>
                  </a:lnTo>
                  <a:lnTo>
                    <a:pt x="172" y="168"/>
                  </a:lnTo>
                  <a:lnTo>
                    <a:pt x="199" y="201"/>
                  </a:lnTo>
                  <a:lnTo>
                    <a:pt x="229" y="237"/>
                  </a:lnTo>
                  <a:lnTo>
                    <a:pt x="256" y="269"/>
                  </a:lnTo>
                  <a:lnTo>
                    <a:pt x="286" y="302"/>
                  </a:lnTo>
                  <a:lnTo>
                    <a:pt x="314" y="334"/>
                  </a:lnTo>
                  <a:lnTo>
                    <a:pt x="344" y="368"/>
                  </a:lnTo>
                  <a:lnTo>
                    <a:pt x="371" y="403"/>
                  </a:lnTo>
                  <a:lnTo>
                    <a:pt x="398" y="435"/>
                  </a:lnTo>
                  <a:lnTo>
                    <a:pt x="427" y="471"/>
                  </a:lnTo>
                  <a:lnTo>
                    <a:pt x="455" y="504"/>
                  </a:lnTo>
                  <a:lnTo>
                    <a:pt x="482" y="539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8" name="Freeform 266"/>
            <p:cNvSpPr>
              <a:spLocks/>
            </p:cNvSpPr>
            <p:nvPr/>
          </p:nvSpPr>
          <p:spPr bwMode="auto">
            <a:xfrm>
              <a:off x="3084" y="2022"/>
              <a:ext cx="114" cy="181"/>
            </a:xfrm>
            <a:custGeom>
              <a:avLst/>
              <a:gdLst>
                <a:gd name="T0" fmla="*/ 0 w 455"/>
                <a:gd name="T1" fmla="*/ 0 h 722"/>
                <a:gd name="T2" fmla="*/ 0 w 455"/>
                <a:gd name="T3" fmla="*/ 0 h 722"/>
                <a:gd name="T4" fmla="*/ 0 w 455"/>
                <a:gd name="T5" fmla="*/ 0 h 722"/>
                <a:gd name="T6" fmla="*/ 0 w 455"/>
                <a:gd name="T7" fmla="*/ 0 h 722"/>
                <a:gd name="T8" fmla="*/ 0 w 455"/>
                <a:gd name="T9" fmla="*/ 0 h 722"/>
                <a:gd name="T10" fmla="*/ 0 w 455"/>
                <a:gd name="T11" fmla="*/ 0 h 722"/>
                <a:gd name="T12" fmla="*/ 0 w 455"/>
                <a:gd name="T13" fmla="*/ 0 h 722"/>
                <a:gd name="T14" fmla="*/ 0 w 455"/>
                <a:gd name="T15" fmla="*/ 0 h 722"/>
                <a:gd name="T16" fmla="*/ 0 w 455"/>
                <a:gd name="T17" fmla="*/ 0 h 722"/>
                <a:gd name="T18" fmla="*/ 0 w 455"/>
                <a:gd name="T19" fmla="*/ 0 h 722"/>
                <a:gd name="T20" fmla="*/ 0 w 455"/>
                <a:gd name="T21" fmla="*/ 0 h 722"/>
                <a:gd name="T22" fmla="*/ 0 w 455"/>
                <a:gd name="T23" fmla="*/ 0 h 722"/>
                <a:gd name="T24" fmla="*/ 0 w 455"/>
                <a:gd name="T25" fmla="*/ 0 h 722"/>
                <a:gd name="T26" fmla="*/ 0 w 455"/>
                <a:gd name="T27" fmla="*/ 0 h 722"/>
                <a:gd name="T28" fmla="*/ 0 w 455"/>
                <a:gd name="T29" fmla="*/ 0 h 722"/>
                <a:gd name="T30" fmla="*/ 0 w 455"/>
                <a:gd name="T31" fmla="*/ 0 h 722"/>
                <a:gd name="T32" fmla="*/ 0 w 455"/>
                <a:gd name="T33" fmla="*/ 0 h 722"/>
                <a:gd name="T34" fmla="*/ 0 w 455"/>
                <a:gd name="T35" fmla="*/ 0 h 722"/>
                <a:gd name="T36" fmla="*/ 0 w 455"/>
                <a:gd name="T37" fmla="*/ 0 h 722"/>
                <a:gd name="T38" fmla="*/ 0 w 455"/>
                <a:gd name="T39" fmla="*/ 0 h 722"/>
                <a:gd name="T40" fmla="*/ 0 w 455"/>
                <a:gd name="T41" fmla="*/ 0 h 722"/>
                <a:gd name="T42" fmla="*/ 0 w 455"/>
                <a:gd name="T43" fmla="*/ 0 h 722"/>
                <a:gd name="T44" fmla="*/ 0 w 455"/>
                <a:gd name="T45" fmla="*/ 0 h 722"/>
                <a:gd name="T46" fmla="*/ 0 w 455"/>
                <a:gd name="T47" fmla="*/ 0 h 722"/>
                <a:gd name="T48" fmla="*/ 0 w 455"/>
                <a:gd name="T49" fmla="*/ 0 h 722"/>
                <a:gd name="T50" fmla="*/ 0 w 455"/>
                <a:gd name="T51" fmla="*/ 0 h 722"/>
                <a:gd name="T52" fmla="*/ 0 w 455"/>
                <a:gd name="T53" fmla="*/ 0 h 722"/>
                <a:gd name="T54" fmla="*/ 0 w 455"/>
                <a:gd name="T55" fmla="*/ 0 h 722"/>
                <a:gd name="T56" fmla="*/ 0 w 455"/>
                <a:gd name="T57" fmla="*/ 0 h 722"/>
                <a:gd name="T58" fmla="*/ 0 w 455"/>
                <a:gd name="T59" fmla="*/ 0 h 722"/>
                <a:gd name="T60" fmla="*/ 0 w 455"/>
                <a:gd name="T61" fmla="*/ 0 h 722"/>
                <a:gd name="T62" fmla="*/ 0 w 455"/>
                <a:gd name="T63" fmla="*/ 0 h 722"/>
                <a:gd name="T64" fmla="*/ 0 w 455"/>
                <a:gd name="T65" fmla="*/ 0 h 722"/>
                <a:gd name="T66" fmla="*/ 0 w 455"/>
                <a:gd name="T67" fmla="*/ 0 h 722"/>
                <a:gd name="T68" fmla="*/ 0 w 455"/>
                <a:gd name="T69" fmla="*/ 0 h 722"/>
                <a:gd name="T70" fmla="*/ 0 w 455"/>
                <a:gd name="T71" fmla="*/ 0 h 722"/>
                <a:gd name="T72" fmla="*/ 0 w 455"/>
                <a:gd name="T73" fmla="*/ 0 h 722"/>
                <a:gd name="T74" fmla="*/ 0 w 455"/>
                <a:gd name="T75" fmla="*/ 0 h 722"/>
                <a:gd name="T76" fmla="*/ 0 w 455"/>
                <a:gd name="T77" fmla="*/ 0 h 722"/>
                <a:gd name="T78" fmla="*/ 0 w 455"/>
                <a:gd name="T79" fmla="*/ 0 h 722"/>
                <a:gd name="T80" fmla="*/ 0 w 455"/>
                <a:gd name="T81" fmla="*/ 0 h 722"/>
                <a:gd name="T82" fmla="*/ 0 w 455"/>
                <a:gd name="T83" fmla="*/ 0 h 722"/>
                <a:gd name="T84" fmla="*/ 0 w 455"/>
                <a:gd name="T85" fmla="*/ 0 h 7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5"/>
                <a:gd name="T130" fmla="*/ 0 h 722"/>
                <a:gd name="T131" fmla="*/ 455 w 455"/>
                <a:gd name="T132" fmla="*/ 722 h 72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5" h="722">
                  <a:moveTo>
                    <a:pt x="126" y="136"/>
                  </a:moveTo>
                  <a:lnTo>
                    <a:pt x="455" y="561"/>
                  </a:lnTo>
                  <a:lnTo>
                    <a:pt x="444" y="586"/>
                  </a:lnTo>
                  <a:lnTo>
                    <a:pt x="441" y="621"/>
                  </a:lnTo>
                  <a:lnTo>
                    <a:pt x="436" y="653"/>
                  </a:lnTo>
                  <a:lnTo>
                    <a:pt x="434" y="687"/>
                  </a:lnTo>
                  <a:lnTo>
                    <a:pt x="430" y="722"/>
                  </a:lnTo>
                  <a:lnTo>
                    <a:pt x="409" y="694"/>
                  </a:lnTo>
                  <a:lnTo>
                    <a:pt x="390" y="667"/>
                  </a:lnTo>
                  <a:lnTo>
                    <a:pt x="374" y="643"/>
                  </a:lnTo>
                  <a:lnTo>
                    <a:pt x="354" y="616"/>
                  </a:lnTo>
                  <a:lnTo>
                    <a:pt x="352" y="613"/>
                  </a:lnTo>
                  <a:lnTo>
                    <a:pt x="349" y="613"/>
                  </a:lnTo>
                  <a:lnTo>
                    <a:pt x="344" y="616"/>
                  </a:lnTo>
                  <a:lnTo>
                    <a:pt x="340" y="616"/>
                  </a:lnTo>
                  <a:lnTo>
                    <a:pt x="340" y="605"/>
                  </a:lnTo>
                  <a:lnTo>
                    <a:pt x="344" y="593"/>
                  </a:lnTo>
                  <a:lnTo>
                    <a:pt x="340" y="583"/>
                  </a:lnTo>
                  <a:lnTo>
                    <a:pt x="335" y="575"/>
                  </a:lnTo>
                  <a:lnTo>
                    <a:pt x="330" y="577"/>
                  </a:lnTo>
                  <a:lnTo>
                    <a:pt x="324" y="575"/>
                  </a:lnTo>
                  <a:lnTo>
                    <a:pt x="322" y="572"/>
                  </a:lnTo>
                  <a:lnTo>
                    <a:pt x="317" y="567"/>
                  </a:lnTo>
                  <a:lnTo>
                    <a:pt x="275" y="512"/>
                  </a:lnTo>
                  <a:lnTo>
                    <a:pt x="237" y="455"/>
                  </a:lnTo>
                  <a:lnTo>
                    <a:pt x="196" y="400"/>
                  </a:lnTo>
                  <a:lnTo>
                    <a:pt x="158" y="346"/>
                  </a:lnTo>
                  <a:lnTo>
                    <a:pt x="117" y="289"/>
                  </a:lnTo>
                  <a:lnTo>
                    <a:pt x="80" y="234"/>
                  </a:lnTo>
                  <a:lnTo>
                    <a:pt x="39" y="179"/>
                  </a:lnTo>
                  <a:lnTo>
                    <a:pt x="0" y="126"/>
                  </a:lnTo>
                  <a:lnTo>
                    <a:pt x="2" y="96"/>
                  </a:lnTo>
                  <a:lnTo>
                    <a:pt x="2" y="62"/>
                  </a:lnTo>
                  <a:lnTo>
                    <a:pt x="5" y="30"/>
                  </a:lnTo>
                  <a:lnTo>
                    <a:pt x="14" y="0"/>
                  </a:lnTo>
                  <a:lnTo>
                    <a:pt x="27" y="16"/>
                  </a:lnTo>
                  <a:lnTo>
                    <a:pt x="44" y="32"/>
                  </a:lnTo>
                  <a:lnTo>
                    <a:pt x="57" y="49"/>
                  </a:lnTo>
                  <a:lnTo>
                    <a:pt x="71" y="65"/>
                  </a:lnTo>
                  <a:lnTo>
                    <a:pt x="82" y="85"/>
                  </a:lnTo>
                  <a:lnTo>
                    <a:pt x="96" y="101"/>
                  </a:lnTo>
                  <a:lnTo>
                    <a:pt x="112" y="120"/>
                  </a:lnTo>
                  <a:lnTo>
                    <a:pt x="126" y="136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9" name="Freeform 267"/>
            <p:cNvSpPr>
              <a:spLocks/>
            </p:cNvSpPr>
            <p:nvPr/>
          </p:nvSpPr>
          <p:spPr bwMode="auto">
            <a:xfrm>
              <a:off x="3049" y="2022"/>
              <a:ext cx="112" cy="186"/>
            </a:xfrm>
            <a:custGeom>
              <a:avLst/>
              <a:gdLst>
                <a:gd name="T0" fmla="*/ 0 w 449"/>
                <a:gd name="T1" fmla="*/ 0 h 741"/>
                <a:gd name="T2" fmla="*/ 0 w 449"/>
                <a:gd name="T3" fmla="*/ 0 h 741"/>
                <a:gd name="T4" fmla="*/ 0 w 449"/>
                <a:gd name="T5" fmla="*/ 0 h 741"/>
                <a:gd name="T6" fmla="*/ 0 w 449"/>
                <a:gd name="T7" fmla="*/ 0 h 741"/>
                <a:gd name="T8" fmla="*/ 0 w 449"/>
                <a:gd name="T9" fmla="*/ 0 h 741"/>
                <a:gd name="T10" fmla="*/ 0 w 449"/>
                <a:gd name="T11" fmla="*/ 0 h 741"/>
                <a:gd name="T12" fmla="*/ 0 w 449"/>
                <a:gd name="T13" fmla="*/ 0 h 741"/>
                <a:gd name="T14" fmla="*/ 0 w 449"/>
                <a:gd name="T15" fmla="*/ 0 h 741"/>
                <a:gd name="T16" fmla="*/ 0 w 449"/>
                <a:gd name="T17" fmla="*/ 0 h 741"/>
                <a:gd name="T18" fmla="*/ 0 w 449"/>
                <a:gd name="T19" fmla="*/ 0 h 741"/>
                <a:gd name="T20" fmla="*/ 0 w 449"/>
                <a:gd name="T21" fmla="*/ 0 h 741"/>
                <a:gd name="T22" fmla="*/ 0 w 449"/>
                <a:gd name="T23" fmla="*/ 0 h 741"/>
                <a:gd name="T24" fmla="*/ 0 w 449"/>
                <a:gd name="T25" fmla="*/ 0 h 741"/>
                <a:gd name="T26" fmla="*/ 0 w 449"/>
                <a:gd name="T27" fmla="*/ 0 h 741"/>
                <a:gd name="T28" fmla="*/ 0 w 449"/>
                <a:gd name="T29" fmla="*/ 0 h 741"/>
                <a:gd name="T30" fmla="*/ 0 w 449"/>
                <a:gd name="T31" fmla="*/ 0 h 741"/>
                <a:gd name="T32" fmla="*/ 0 w 449"/>
                <a:gd name="T33" fmla="*/ 0 h 741"/>
                <a:gd name="T34" fmla="*/ 0 w 449"/>
                <a:gd name="T35" fmla="*/ 0 h 7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9"/>
                <a:gd name="T55" fmla="*/ 0 h 741"/>
                <a:gd name="T56" fmla="*/ 449 w 449"/>
                <a:gd name="T57" fmla="*/ 741 h 74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9" h="741">
                  <a:moveTo>
                    <a:pt x="449" y="580"/>
                  </a:moveTo>
                  <a:lnTo>
                    <a:pt x="439" y="618"/>
                  </a:lnTo>
                  <a:lnTo>
                    <a:pt x="433" y="659"/>
                  </a:lnTo>
                  <a:lnTo>
                    <a:pt x="428" y="701"/>
                  </a:lnTo>
                  <a:lnTo>
                    <a:pt x="420" y="741"/>
                  </a:lnTo>
                  <a:lnTo>
                    <a:pt x="371" y="671"/>
                  </a:lnTo>
                  <a:lnTo>
                    <a:pt x="322" y="600"/>
                  </a:lnTo>
                  <a:lnTo>
                    <a:pt x="272" y="529"/>
                  </a:lnTo>
                  <a:lnTo>
                    <a:pt x="224" y="457"/>
                  </a:lnTo>
                  <a:lnTo>
                    <a:pt x="175" y="386"/>
                  </a:lnTo>
                  <a:lnTo>
                    <a:pt x="125" y="315"/>
                  </a:lnTo>
                  <a:lnTo>
                    <a:pt x="79" y="242"/>
                  </a:lnTo>
                  <a:lnTo>
                    <a:pt x="33" y="172"/>
                  </a:lnTo>
                  <a:lnTo>
                    <a:pt x="3" y="133"/>
                  </a:lnTo>
                  <a:lnTo>
                    <a:pt x="0" y="85"/>
                  </a:lnTo>
                  <a:lnTo>
                    <a:pt x="11" y="35"/>
                  </a:lnTo>
                  <a:lnTo>
                    <a:pt x="24" y="0"/>
                  </a:lnTo>
                  <a:lnTo>
                    <a:pt x="449" y="58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0" name="Freeform 268"/>
            <p:cNvSpPr>
              <a:spLocks/>
            </p:cNvSpPr>
            <p:nvPr/>
          </p:nvSpPr>
          <p:spPr bwMode="auto">
            <a:xfrm>
              <a:off x="2733" y="2025"/>
              <a:ext cx="78" cy="178"/>
            </a:xfrm>
            <a:custGeom>
              <a:avLst/>
              <a:gdLst>
                <a:gd name="T0" fmla="*/ 0 w 314"/>
                <a:gd name="T1" fmla="*/ 0 h 713"/>
                <a:gd name="T2" fmla="*/ 0 w 314"/>
                <a:gd name="T3" fmla="*/ 0 h 713"/>
                <a:gd name="T4" fmla="*/ 0 w 314"/>
                <a:gd name="T5" fmla="*/ 0 h 713"/>
                <a:gd name="T6" fmla="*/ 0 w 314"/>
                <a:gd name="T7" fmla="*/ 0 h 713"/>
                <a:gd name="T8" fmla="*/ 0 w 314"/>
                <a:gd name="T9" fmla="*/ 0 h 713"/>
                <a:gd name="T10" fmla="*/ 0 w 314"/>
                <a:gd name="T11" fmla="*/ 0 h 713"/>
                <a:gd name="T12" fmla="*/ 0 w 314"/>
                <a:gd name="T13" fmla="*/ 0 h 713"/>
                <a:gd name="T14" fmla="*/ 0 w 314"/>
                <a:gd name="T15" fmla="*/ 0 h 713"/>
                <a:gd name="T16" fmla="*/ 0 w 314"/>
                <a:gd name="T17" fmla="*/ 0 h 713"/>
                <a:gd name="T18" fmla="*/ 0 w 314"/>
                <a:gd name="T19" fmla="*/ 0 h 713"/>
                <a:gd name="T20" fmla="*/ 0 w 314"/>
                <a:gd name="T21" fmla="*/ 0 h 713"/>
                <a:gd name="T22" fmla="*/ 0 w 314"/>
                <a:gd name="T23" fmla="*/ 0 h 713"/>
                <a:gd name="T24" fmla="*/ 0 w 314"/>
                <a:gd name="T25" fmla="*/ 0 h 713"/>
                <a:gd name="T26" fmla="*/ 0 w 314"/>
                <a:gd name="T27" fmla="*/ 0 h 713"/>
                <a:gd name="T28" fmla="*/ 0 w 314"/>
                <a:gd name="T29" fmla="*/ 0 h 713"/>
                <a:gd name="T30" fmla="*/ 0 w 314"/>
                <a:gd name="T31" fmla="*/ 0 h 713"/>
                <a:gd name="T32" fmla="*/ 0 w 314"/>
                <a:gd name="T33" fmla="*/ 0 h 713"/>
                <a:gd name="T34" fmla="*/ 0 w 314"/>
                <a:gd name="T35" fmla="*/ 0 h 713"/>
                <a:gd name="T36" fmla="*/ 0 w 314"/>
                <a:gd name="T37" fmla="*/ 0 h 713"/>
                <a:gd name="T38" fmla="*/ 0 w 314"/>
                <a:gd name="T39" fmla="*/ 0 h 713"/>
                <a:gd name="T40" fmla="*/ 0 w 314"/>
                <a:gd name="T41" fmla="*/ 0 h 713"/>
                <a:gd name="T42" fmla="*/ 0 w 314"/>
                <a:gd name="T43" fmla="*/ 0 h 713"/>
                <a:gd name="T44" fmla="*/ 0 w 314"/>
                <a:gd name="T45" fmla="*/ 0 h 713"/>
                <a:gd name="T46" fmla="*/ 0 w 314"/>
                <a:gd name="T47" fmla="*/ 0 h 713"/>
                <a:gd name="T48" fmla="*/ 0 w 314"/>
                <a:gd name="T49" fmla="*/ 0 h 713"/>
                <a:gd name="T50" fmla="*/ 0 w 314"/>
                <a:gd name="T51" fmla="*/ 0 h 713"/>
                <a:gd name="T52" fmla="*/ 0 w 314"/>
                <a:gd name="T53" fmla="*/ 0 h 713"/>
                <a:gd name="T54" fmla="*/ 0 w 314"/>
                <a:gd name="T55" fmla="*/ 0 h 713"/>
                <a:gd name="T56" fmla="*/ 0 w 314"/>
                <a:gd name="T57" fmla="*/ 0 h 713"/>
                <a:gd name="T58" fmla="*/ 0 w 314"/>
                <a:gd name="T59" fmla="*/ 0 h 713"/>
                <a:gd name="T60" fmla="*/ 0 w 314"/>
                <a:gd name="T61" fmla="*/ 0 h 713"/>
                <a:gd name="T62" fmla="*/ 0 w 314"/>
                <a:gd name="T63" fmla="*/ 0 h 713"/>
                <a:gd name="T64" fmla="*/ 0 w 314"/>
                <a:gd name="T65" fmla="*/ 0 h 7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4"/>
                <a:gd name="T100" fmla="*/ 0 h 713"/>
                <a:gd name="T101" fmla="*/ 314 w 314"/>
                <a:gd name="T102" fmla="*/ 713 h 71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4" h="713">
                  <a:moveTo>
                    <a:pt x="248" y="474"/>
                  </a:moveTo>
                  <a:lnTo>
                    <a:pt x="259" y="501"/>
                  </a:lnTo>
                  <a:lnTo>
                    <a:pt x="275" y="539"/>
                  </a:lnTo>
                  <a:lnTo>
                    <a:pt x="294" y="572"/>
                  </a:lnTo>
                  <a:lnTo>
                    <a:pt x="314" y="580"/>
                  </a:lnTo>
                  <a:lnTo>
                    <a:pt x="308" y="616"/>
                  </a:lnTo>
                  <a:lnTo>
                    <a:pt x="305" y="646"/>
                  </a:lnTo>
                  <a:lnTo>
                    <a:pt x="305" y="678"/>
                  </a:lnTo>
                  <a:lnTo>
                    <a:pt x="305" y="713"/>
                  </a:lnTo>
                  <a:lnTo>
                    <a:pt x="270" y="646"/>
                  </a:lnTo>
                  <a:lnTo>
                    <a:pt x="234" y="575"/>
                  </a:lnTo>
                  <a:lnTo>
                    <a:pt x="199" y="506"/>
                  </a:lnTo>
                  <a:lnTo>
                    <a:pt x="163" y="435"/>
                  </a:lnTo>
                  <a:lnTo>
                    <a:pt x="128" y="368"/>
                  </a:lnTo>
                  <a:lnTo>
                    <a:pt x="96" y="299"/>
                  </a:lnTo>
                  <a:lnTo>
                    <a:pt x="60" y="228"/>
                  </a:lnTo>
                  <a:lnTo>
                    <a:pt x="27" y="161"/>
                  </a:lnTo>
                  <a:lnTo>
                    <a:pt x="25" y="150"/>
                  </a:lnTo>
                  <a:lnTo>
                    <a:pt x="22" y="145"/>
                  </a:lnTo>
                  <a:lnTo>
                    <a:pt x="16" y="138"/>
                  </a:lnTo>
                  <a:lnTo>
                    <a:pt x="8" y="138"/>
                  </a:lnTo>
                  <a:lnTo>
                    <a:pt x="6" y="106"/>
                  </a:lnTo>
                  <a:lnTo>
                    <a:pt x="3" y="71"/>
                  </a:lnTo>
                  <a:lnTo>
                    <a:pt x="0" y="35"/>
                  </a:lnTo>
                  <a:lnTo>
                    <a:pt x="3" y="0"/>
                  </a:lnTo>
                  <a:lnTo>
                    <a:pt x="36" y="60"/>
                  </a:lnTo>
                  <a:lnTo>
                    <a:pt x="66" y="117"/>
                  </a:lnTo>
                  <a:lnTo>
                    <a:pt x="96" y="177"/>
                  </a:lnTo>
                  <a:lnTo>
                    <a:pt x="126" y="237"/>
                  </a:lnTo>
                  <a:lnTo>
                    <a:pt x="156" y="297"/>
                  </a:lnTo>
                  <a:lnTo>
                    <a:pt x="186" y="357"/>
                  </a:lnTo>
                  <a:lnTo>
                    <a:pt x="216" y="414"/>
                  </a:lnTo>
                  <a:lnTo>
                    <a:pt x="248" y="474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1" name="Freeform 269"/>
            <p:cNvSpPr>
              <a:spLocks/>
            </p:cNvSpPr>
            <p:nvPr/>
          </p:nvSpPr>
          <p:spPr bwMode="auto">
            <a:xfrm>
              <a:off x="2838" y="2041"/>
              <a:ext cx="116" cy="61"/>
            </a:xfrm>
            <a:custGeom>
              <a:avLst/>
              <a:gdLst>
                <a:gd name="T0" fmla="*/ 0 w 464"/>
                <a:gd name="T1" fmla="*/ 0 h 245"/>
                <a:gd name="T2" fmla="*/ 0 w 464"/>
                <a:gd name="T3" fmla="*/ 0 h 245"/>
                <a:gd name="T4" fmla="*/ 0 w 464"/>
                <a:gd name="T5" fmla="*/ 0 h 245"/>
                <a:gd name="T6" fmla="*/ 0 w 464"/>
                <a:gd name="T7" fmla="*/ 0 h 245"/>
                <a:gd name="T8" fmla="*/ 0 w 464"/>
                <a:gd name="T9" fmla="*/ 0 h 245"/>
                <a:gd name="T10" fmla="*/ 0 w 464"/>
                <a:gd name="T11" fmla="*/ 0 h 245"/>
                <a:gd name="T12" fmla="*/ 0 w 464"/>
                <a:gd name="T13" fmla="*/ 0 h 245"/>
                <a:gd name="T14" fmla="*/ 0 w 464"/>
                <a:gd name="T15" fmla="*/ 0 h 245"/>
                <a:gd name="T16" fmla="*/ 0 w 464"/>
                <a:gd name="T17" fmla="*/ 0 h 245"/>
                <a:gd name="T18" fmla="*/ 0 w 464"/>
                <a:gd name="T19" fmla="*/ 0 h 245"/>
                <a:gd name="T20" fmla="*/ 0 w 464"/>
                <a:gd name="T21" fmla="*/ 0 h 245"/>
                <a:gd name="T22" fmla="*/ 0 w 464"/>
                <a:gd name="T23" fmla="*/ 0 h 245"/>
                <a:gd name="T24" fmla="*/ 0 w 464"/>
                <a:gd name="T25" fmla="*/ 0 h 245"/>
                <a:gd name="T26" fmla="*/ 0 w 464"/>
                <a:gd name="T27" fmla="*/ 0 h 245"/>
                <a:gd name="T28" fmla="*/ 0 w 464"/>
                <a:gd name="T29" fmla="*/ 0 h 245"/>
                <a:gd name="T30" fmla="*/ 0 w 464"/>
                <a:gd name="T31" fmla="*/ 0 h 245"/>
                <a:gd name="T32" fmla="*/ 0 w 464"/>
                <a:gd name="T33" fmla="*/ 0 h 245"/>
                <a:gd name="T34" fmla="*/ 0 w 464"/>
                <a:gd name="T35" fmla="*/ 0 h 245"/>
                <a:gd name="T36" fmla="*/ 0 w 464"/>
                <a:gd name="T37" fmla="*/ 0 h 245"/>
                <a:gd name="T38" fmla="*/ 0 w 464"/>
                <a:gd name="T39" fmla="*/ 0 h 245"/>
                <a:gd name="T40" fmla="*/ 0 w 464"/>
                <a:gd name="T41" fmla="*/ 0 h 245"/>
                <a:gd name="T42" fmla="*/ 0 w 464"/>
                <a:gd name="T43" fmla="*/ 0 h 245"/>
                <a:gd name="T44" fmla="*/ 0 w 464"/>
                <a:gd name="T45" fmla="*/ 0 h 245"/>
                <a:gd name="T46" fmla="*/ 0 w 464"/>
                <a:gd name="T47" fmla="*/ 0 h 245"/>
                <a:gd name="T48" fmla="*/ 0 w 464"/>
                <a:gd name="T49" fmla="*/ 0 h 245"/>
                <a:gd name="T50" fmla="*/ 0 w 464"/>
                <a:gd name="T51" fmla="*/ 0 h 245"/>
                <a:gd name="T52" fmla="*/ 0 w 464"/>
                <a:gd name="T53" fmla="*/ 0 h 245"/>
                <a:gd name="T54" fmla="*/ 0 w 464"/>
                <a:gd name="T55" fmla="*/ 0 h 245"/>
                <a:gd name="T56" fmla="*/ 0 w 464"/>
                <a:gd name="T57" fmla="*/ 0 h 2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64"/>
                <a:gd name="T88" fmla="*/ 0 h 245"/>
                <a:gd name="T89" fmla="*/ 464 w 464"/>
                <a:gd name="T90" fmla="*/ 245 h 2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64" h="245">
                  <a:moveTo>
                    <a:pt x="464" y="139"/>
                  </a:moveTo>
                  <a:lnTo>
                    <a:pt x="455" y="166"/>
                  </a:lnTo>
                  <a:lnTo>
                    <a:pt x="439" y="191"/>
                  </a:lnTo>
                  <a:lnTo>
                    <a:pt x="417" y="209"/>
                  </a:lnTo>
                  <a:lnTo>
                    <a:pt x="387" y="223"/>
                  </a:lnTo>
                  <a:lnTo>
                    <a:pt x="354" y="234"/>
                  </a:lnTo>
                  <a:lnTo>
                    <a:pt x="319" y="243"/>
                  </a:lnTo>
                  <a:lnTo>
                    <a:pt x="281" y="245"/>
                  </a:lnTo>
                  <a:lnTo>
                    <a:pt x="240" y="245"/>
                  </a:lnTo>
                  <a:lnTo>
                    <a:pt x="199" y="243"/>
                  </a:lnTo>
                  <a:lnTo>
                    <a:pt x="161" y="234"/>
                  </a:lnTo>
                  <a:lnTo>
                    <a:pt x="122" y="227"/>
                  </a:lnTo>
                  <a:lnTo>
                    <a:pt x="87" y="213"/>
                  </a:lnTo>
                  <a:lnTo>
                    <a:pt x="57" y="197"/>
                  </a:lnTo>
                  <a:lnTo>
                    <a:pt x="33" y="177"/>
                  </a:lnTo>
                  <a:lnTo>
                    <a:pt x="11" y="158"/>
                  </a:lnTo>
                  <a:lnTo>
                    <a:pt x="0" y="133"/>
                  </a:lnTo>
                  <a:lnTo>
                    <a:pt x="9" y="115"/>
                  </a:lnTo>
                  <a:lnTo>
                    <a:pt x="14" y="76"/>
                  </a:lnTo>
                  <a:lnTo>
                    <a:pt x="27" y="41"/>
                  </a:lnTo>
                  <a:lnTo>
                    <a:pt x="60" y="25"/>
                  </a:lnTo>
                  <a:lnTo>
                    <a:pt x="152" y="6"/>
                  </a:lnTo>
                  <a:lnTo>
                    <a:pt x="234" y="0"/>
                  </a:lnTo>
                  <a:lnTo>
                    <a:pt x="303" y="6"/>
                  </a:lnTo>
                  <a:lnTo>
                    <a:pt x="357" y="25"/>
                  </a:lnTo>
                  <a:lnTo>
                    <a:pt x="400" y="50"/>
                  </a:lnTo>
                  <a:lnTo>
                    <a:pt x="434" y="76"/>
                  </a:lnTo>
                  <a:lnTo>
                    <a:pt x="455" y="110"/>
                  </a:lnTo>
                  <a:lnTo>
                    <a:pt x="464" y="139"/>
                  </a:lnTo>
                  <a:close/>
                </a:path>
              </a:pathLst>
            </a:custGeom>
            <a:solidFill>
              <a:srgbClr val="DDD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2" name="Freeform 270"/>
            <p:cNvSpPr>
              <a:spLocks/>
            </p:cNvSpPr>
            <p:nvPr/>
          </p:nvSpPr>
          <p:spPr bwMode="auto">
            <a:xfrm>
              <a:off x="2777" y="2039"/>
              <a:ext cx="66" cy="19"/>
            </a:xfrm>
            <a:custGeom>
              <a:avLst/>
              <a:gdLst>
                <a:gd name="T0" fmla="*/ 0 w 262"/>
                <a:gd name="T1" fmla="*/ 0 h 79"/>
                <a:gd name="T2" fmla="*/ 0 w 262"/>
                <a:gd name="T3" fmla="*/ 0 h 79"/>
                <a:gd name="T4" fmla="*/ 0 w 262"/>
                <a:gd name="T5" fmla="*/ 0 h 79"/>
                <a:gd name="T6" fmla="*/ 0 w 262"/>
                <a:gd name="T7" fmla="*/ 0 h 79"/>
                <a:gd name="T8" fmla="*/ 0 w 262"/>
                <a:gd name="T9" fmla="*/ 0 h 79"/>
                <a:gd name="T10" fmla="*/ 0 w 262"/>
                <a:gd name="T11" fmla="*/ 0 h 79"/>
                <a:gd name="T12" fmla="*/ 0 w 262"/>
                <a:gd name="T13" fmla="*/ 0 h 79"/>
                <a:gd name="T14" fmla="*/ 0 w 262"/>
                <a:gd name="T15" fmla="*/ 0 h 79"/>
                <a:gd name="T16" fmla="*/ 0 w 262"/>
                <a:gd name="T17" fmla="*/ 0 h 79"/>
                <a:gd name="T18" fmla="*/ 0 w 262"/>
                <a:gd name="T19" fmla="*/ 0 h 79"/>
                <a:gd name="T20" fmla="*/ 0 w 262"/>
                <a:gd name="T21" fmla="*/ 0 h 79"/>
                <a:gd name="T22" fmla="*/ 0 w 262"/>
                <a:gd name="T23" fmla="*/ 0 h 79"/>
                <a:gd name="T24" fmla="*/ 0 w 262"/>
                <a:gd name="T25" fmla="*/ 0 h 79"/>
                <a:gd name="T26" fmla="*/ 0 w 262"/>
                <a:gd name="T27" fmla="*/ 0 h 79"/>
                <a:gd name="T28" fmla="*/ 0 w 262"/>
                <a:gd name="T29" fmla="*/ 0 h 79"/>
                <a:gd name="T30" fmla="*/ 0 w 262"/>
                <a:gd name="T31" fmla="*/ 0 h 79"/>
                <a:gd name="T32" fmla="*/ 0 w 262"/>
                <a:gd name="T33" fmla="*/ 0 h 79"/>
                <a:gd name="T34" fmla="*/ 0 w 262"/>
                <a:gd name="T35" fmla="*/ 0 h 79"/>
                <a:gd name="T36" fmla="*/ 0 w 262"/>
                <a:gd name="T37" fmla="*/ 0 h 79"/>
                <a:gd name="T38" fmla="*/ 0 w 262"/>
                <a:gd name="T39" fmla="*/ 0 h 79"/>
                <a:gd name="T40" fmla="*/ 0 w 262"/>
                <a:gd name="T41" fmla="*/ 0 h 79"/>
                <a:gd name="T42" fmla="*/ 0 w 262"/>
                <a:gd name="T43" fmla="*/ 0 h 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62"/>
                <a:gd name="T67" fmla="*/ 0 h 79"/>
                <a:gd name="T68" fmla="*/ 262 w 262"/>
                <a:gd name="T69" fmla="*/ 79 h 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62" h="79">
                  <a:moveTo>
                    <a:pt x="262" y="43"/>
                  </a:moveTo>
                  <a:lnTo>
                    <a:pt x="232" y="79"/>
                  </a:lnTo>
                  <a:lnTo>
                    <a:pt x="204" y="73"/>
                  </a:lnTo>
                  <a:lnTo>
                    <a:pt x="175" y="68"/>
                  </a:lnTo>
                  <a:lnTo>
                    <a:pt x="147" y="63"/>
                  </a:lnTo>
                  <a:lnTo>
                    <a:pt x="117" y="61"/>
                  </a:lnTo>
                  <a:lnTo>
                    <a:pt x="87" y="55"/>
                  </a:lnTo>
                  <a:lnTo>
                    <a:pt x="57" y="52"/>
                  </a:lnTo>
                  <a:lnTo>
                    <a:pt x="30" y="49"/>
                  </a:lnTo>
                  <a:lnTo>
                    <a:pt x="0" y="49"/>
                  </a:lnTo>
                  <a:lnTo>
                    <a:pt x="11" y="31"/>
                  </a:lnTo>
                  <a:lnTo>
                    <a:pt x="27" y="17"/>
                  </a:lnTo>
                  <a:lnTo>
                    <a:pt x="50" y="8"/>
                  </a:lnTo>
                  <a:lnTo>
                    <a:pt x="71" y="0"/>
                  </a:lnTo>
                  <a:lnTo>
                    <a:pt x="96" y="3"/>
                  </a:lnTo>
                  <a:lnTo>
                    <a:pt x="121" y="6"/>
                  </a:lnTo>
                  <a:lnTo>
                    <a:pt x="145" y="8"/>
                  </a:lnTo>
                  <a:lnTo>
                    <a:pt x="169" y="13"/>
                  </a:lnTo>
                  <a:lnTo>
                    <a:pt x="194" y="20"/>
                  </a:lnTo>
                  <a:lnTo>
                    <a:pt x="216" y="25"/>
                  </a:lnTo>
                  <a:lnTo>
                    <a:pt x="240" y="33"/>
                  </a:lnTo>
                  <a:lnTo>
                    <a:pt x="262" y="4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3" name="Freeform 271"/>
            <p:cNvSpPr>
              <a:spLocks/>
            </p:cNvSpPr>
            <p:nvPr/>
          </p:nvSpPr>
          <p:spPr bwMode="auto">
            <a:xfrm>
              <a:off x="2941" y="2040"/>
              <a:ext cx="64" cy="41"/>
            </a:xfrm>
            <a:custGeom>
              <a:avLst/>
              <a:gdLst>
                <a:gd name="T0" fmla="*/ 0 w 255"/>
                <a:gd name="T1" fmla="*/ 0 h 163"/>
                <a:gd name="T2" fmla="*/ 0 w 255"/>
                <a:gd name="T3" fmla="*/ 0 h 163"/>
                <a:gd name="T4" fmla="*/ 0 w 255"/>
                <a:gd name="T5" fmla="*/ 0 h 163"/>
                <a:gd name="T6" fmla="*/ 0 w 255"/>
                <a:gd name="T7" fmla="*/ 0 h 163"/>
                <a:gd name="T8" fmla="*/ 0 w 255"/>
                <a:gd name="T9" fmla="*/ 0 h 163"/>
                <a:gd name="T10" fmla="*/ 0 w 255"/>
                <a:gd name="T11" fmla="*/ 0 h 163"/>
                <a:gd name="T12" fmla="*/ 0 w 255"/>
                <a:gd name="T13" fmla="*/ 0 h 163"/>
                <a:gd name="T14" fmla="*/ 0 w 255"/>
                <a:gd name="T15" fmla="*/ 0 h 163"/>
                <a:gd name="T16" fmla="*/ 0 w 255"/>
                <a:gd name="T17" fmla="*/ 0 h 163"/>
                <a:gd name="T18" fmla="*/ 0 w 255"/>
                <a:gd name="T19" fmla="*/ 0 h 163"/>
                <a:gd name="T20" fmla="*/ 0 w 255"/>
                <a:gd name="T21" fmla="*/ 0 h 163"/>
                <a:gd name="T22" fmla="*/ 0 w 255"/>
                <a:gd name="T23" fmla="*/ 0 h 163"/>
                <a:gd name="T24" fmla="*/ 0 w 255"/>
                <a:gd name="T25" fmla="*/ 0 h 163"/>
                <a:gd name="T26" fmla="*/ 0 w 255"/>
                <a:gd name="T27" fmla="*/ 0 h 163"/>
                <a:gd name="T28" fmla="*/ 0 w 255"/>
                <a:gd name="T29" fmla="*/ 0 h 163"/>
                <a:gd name="T30" fmla="*/ 0 w 255"/>
                <a:gd name="T31" fmla="*/ 0 h 163"/>
                <a:gd name="T32" fmla="*/ 0 w 255"/>
                <a:gd name="T33" fmla="*/ 0 h 163"/>
                <a:gd name="T34" fmla="*/ 0 w 255"/>
                <a:gd name="T35" fmla="*/ 0 h 163"/>
                <a:gd name="T36" fmla="*/ 0 w 255"/>
                <a:gd name="T37" fmla="*/ 0 h 163"/>
                <a:gd name="T38" fmla="*/ 0 w 255"/>
                <a:gd name="T39" fmla="*/ 0 h 163"/>
                <a:gd name="T40" fmla="*/ 0 w 255"/>
                <a:gd name="T41" fmla="*/ 0 h 163"/>
                <a:gd name="T42" fmla="*/ 0 w 255"/>
                <a:gd name="T43" fmla="*/ 0 h 163"/>
                <a:gd name="T44" fmla="*/ 0 w 255"/>
                <a:gd name="T45" fmla="*/ 0 h 163"/>
                <a:gd name="T46" fmla="*/ 0 w 255"/>
                <a:gd name="T47" fmla="*/ 0 h 163"/>
                <a:gd name="T48" fmla="*/ 0 w 255"/>
                <a:gd name="T49" fmla="*/ 0 h 163"/>
                <a:gd name="T50" fmla="*/ 0 w 255"/>
                <a:gd name="T51" fmla="*/ 0 h 163"/>
                <a:gd name="T52" fmla="*/ 0 w 255"/>
                <a:gd name="T53" fmla="*/ 0 h 163"/>
                <a:gd name="T54" fmla="*/ 0 w 255"/>
                <a:gd name="T55" fmla="*/ 0 h 163"/>
                <a:gd name="T56" fmla="*/ 0 w 255"/>
                <a:gd name="T57" fmla="*/ 0 h 163"/>
                <a:gd name="T58" fmla="*/ 0 w 255"/>
                <a:gd name="T59" fmla="*/ 0 h 163"/>
                <a:gd name="T60" fmla="*/ 0 w 255"/>
                <a:gd name="T61" fmla="*/ 0 h 163"/>
                <a:gd name="T62" fmla="*/ 0 w 255"/>
                <a:gd name="T63" fmla="*/ 0 h 163"/>
                <a:gd name="T64" fmla="*/ 0 w 255"/>
                <a:gd name="T65" fmla="*/ 0 h 1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5"/>
                <a:gd name="T100" fmla="*/ 0 h 163"/>
                <a:gd name="T101" fmla="*/ 255 w 255"/>
                <a:gd name="T102" fmla="*/ 163 h 1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5" h="163">
                  <a:moveTo>
                    <a:pt x="225" y="78"/>
                  </a:moveTo>
                  <a:lnTo>
                    <a:pt x="239" y="97"/>
                  </a:lnTo>
                  <a:lnTo>
                    <a:pt x="248" y="117"/>
                  </a:lnTo>
                  <a:lnTo>
                    <a:pt x="253" y="138"/>
                  </a:lnTo>
                  <a:lnTo>
                    <a:pt x="255" y="163"/>
                  </a:lnTo>
                  <a:lnTo>
                    <a:pt x="231" y="161"/>
                  </a:lnTo>
                  <a:lnTo>
                    <a:pt x="209" y="155"/>
                  </a:lnTo>
                  <a:lnTo>
                    <a:pt x="185" y="152"/>
                  </a:lnTo>
                  <a:lnTo>
                    <a:pt x="163" y="147"/>
                  </a:lnTo>
                  <a:lnTo>
                    <a:pt x="142" y="144"/>
                  </a:lnTo>
                  <a:lnTo>
                    <a:pt x="117" y="138"/>
                  </a:lnTo>
                  <a:lnTo>
                    <a:pt x="95" y="136"/>
                  </a:lnTo>
                  <a:lnTo>
                    <a:pt x="71" y="133"/>
                  </a:lnTo>
                  <a:lnTo>
                    <a:pt x="59" y="103"/>
                  </a:lnTo>
                  <a:lnTo>
                    <a:pt x="43" y="76"/>
                  </a:lnTo>
                  <a:lnTo>
                    <a:pt x="24" y="51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29" y="25"/>
                  </a:lnTo>
                  <a:lnTo>
                    <a:pt x="46" y="21"/>
                  </a:lnTo>
                  <a:lnTo>
                    <a:pt x="62" y="19"/>
                  </a:lnTo>
                  <a:lnTo>
                    <a:pt x="76" y="16"/>
                  </a:lnTo>
                  <a:lnTo>
                    <a:pt x="92" y="14"/>
                  </a:lnTo>
                  <a:lnTo>
                    <a:pt x="108" y="7"/>
                  </a:lnTo>
                  <a:lnTo>
                    <a:pt x="125" y="2"/>
                  </a:lnTo>
                  <a:lnTo>
                    <a:pt x="144" y="0"/>
                  </a:lnTo>
                  <a:lnTo>
                    <a:pt x="160" y="5"/>
                  </a:lnTo>
                  <a:lnTo>
                    <a:pt x="174" y="14"/>
                  </a:lnTo>
                  <a:lnTo>
                    <a:pt x="185" y="25"/>
                  </a:lnTo>
                  <a:lnTo>
                    <a:pt x="195" y="37"/>
                  </a:lnTo>
                  <a:lnTo>
                    <a:pt x="204" y="51"/>
                  </a:lnTo>
                  <a:lnTo>
                    <a:pt x="215" y="65"/>
                  </a:lnTo>
                  <a:lnTo>
                    <a:pt x="225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4" name="Freeform 272"/>
            <p:cNvSpPr>
              <a:spLocks/>
            </p:cNvSpPr>
            <p:nvPr/>
          </p:nvSpPr>
          <p:spPr bwMode="auto">
            <a:xfrm>
              <a:off x="3149" y="2043"/>
              <a:ext cx="156" cy="152"/>
            </a:xfrm>
            <a:custGeom>
              <a:avLst/>
              <a:gdLst>
                <a:gd name="T0" fmla="*/ 0 w 623"/>
                <a:gd name="T1" fmla="*/ 0 h 607"/>
                <a:gd name="T2" fmla="*/ 0 w 623"/>
                <a:gd name="T3" fmla="*/ 0 h 607"/>
                <a:gd name="T4" fmla="*/ 0 w 623"/>
                <a:gd name="T5" fmla="*/ 0 h 607"/>
                <a:gd name="T6" fmla="*/ 0 w 623"/>
                <a:gd name="T7" fmla="*/ 0 h 607"/>
                <a:gd name="T8" fmla="*/ 0 w 623"/>
                <a:gd name="T9" fmla="*/ 0 h 607"/>
                <a:gd name="T10" fmla="*/ 0 w 623"/>
                <a:gd name="T11" fmla="*/ 0 h 607"/>
                <a:gd name="T12" fmla="*/ 0 w 623"/>
                <a:gd name="T13" fmla="*/ 0 h 607"/>
                <a:gd name="T14" fmla="*/ 0 w 623"/>
                <a:gd name="T15" fmla="*/ 0 h 607"/>
                <a:gd name="T16" fmla="*/ 0 w 623"/>
                <a:gd name="T17" fmla="*/ 0 h 607"/>
                <a:gd name="T18" fmla="*/ 0 w 623"/>
                <a:gd name="T19" fmla="*/ 0 h 607"/>
                <a:gd name="T20" fmla="*/ 0 w 623"/>
                <a:gd name="T21" fmla="*/ 0 h 607"/>
                <a:gd name="T22" fmla="*/ 0 w 623"/>
                <a:gd name="T23" fmla="*/ 0 h 607"/>
                <a:gd name="T24" fmla="*/ 0 w 623"/>
                <a:gd name="T25" fmla="*/ 0 h 607"/>
                <a:gd name="T26" fmla="*/ 0 w 623"/>
                <a:gd name="T27" fmla="*/ 0 h 607"/>
                <a:gd name="T28" fmla="*/ 0 w 623"/>
                <a:gd name="T29" fmla="*/ 0 h 607"/>
                <a:gd name="T30" fmla="*/ 0 w 623"/>
                <a:gd name="T31" fmla="*/ 0 h 607"/>
                <a:gd name="T32" fmla="*/ 0 w 623"/>
                <a:gd name="T33" fmla="*/ 0 h 607"/>
                <a:gd name="T34" fmla="*/ 0 w 623"/>
                <a:gd name="T35" fmla="*/ 0 h 607"/>
                <a:gd name="T36" fmla="*/ 0 w 623"/>
                <a:gd name="T37" fmla="*/ 0 h 607"/>
                <a:gd name="T38" fmla="*/ 0 w 623"/>
                <a:gd name="T39" fmla="*/ 0 h 607"/>
                <a:gd name="T40" fmla="*/ 0 w 623"/>
                <a:gd name="T41" fmla="*/ 0 h 607"/>
                <a:gd name="T42" fmla="*/ 0 w 623"/>
                <a:gd name="T43" fmla="*/ 0 h 607"/>
                <a:gd name="T44" fmla="*/ 0 w 623"/>
                <a:gd name="T45" fmla="*/ 0 h 607"/>
                <a:gd name="T46" fmla="*/ 0 w 623"/>
                <a:gd name="T47" fmla="*/ 0 h 607"/>
                <a:gd name="T48" fmla="*/ 0 w 623"/>
                <a:gd name="T49" fmla="*/ 0 h 607"/>
                <a:gd name="T50" fmla="*/ 0 w 623"/>
                <a:gd name="T51" fmla="*/ 0 h 607"/>
                <a:gd name="T52" fmla="*/ 0 w 623"/>
                <a:gd name="T53" fmla="*/ 0 h 607"/>
                <a:gd name="T54" fmla="*/ 0 w 623"/>
                <a:gd name="T55" fmla="*/ 0 h 607"/>
                <a:gd name="T56" fmla="*/ 0 w 623"/>
                <a:gd name="T57" fmla="*/ 0 h 607"/>
                <a:gd name="T58" fmla="*/ 0 w 623"/>
                <a:gd name="T59" fmla="*/ 0 h 607"/>
                <a:gd name="T60" fmla="*/ 0 w 623"/>
                <a:gd name="T61" fmla="*/ 0 h 607"/>
                <a:gd name="T62" fmla="*/ 0 w 623"/>
                <a:gd name="T63" fmla="*/ 0 h 607"/>
                <a:gd name="T64" fmla="*/ 0 w 623"/>
                <a:gd name="T65" fmla="*/ 0 h 607"/>
                <a:gd name="T66" fmla="*/ 0 w 623"/>
                <a:gd name="T67" fmla="*/ 0 h 6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3"/>
                <a:gd name="T103" fmla="*/ 0 h 607"/>
                <a:gd name="T104" fmla="*/ 623 w 623"/>
                <a:gd name="T105" fmla="*/ 607 h 60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3" h="607">
                  <a:moveTo>
                    <a:pt x="117" y="51"/>
                  </a:moveTo>
                  <a:lnTo>
                    <a:pt x="136" y="59"/>
                  </a:lnTo>
                  <a:lnTo>
                    <a:pt x="156" y="71"/>
                  </a:lnTo>
                  <a:lnTo>
                    <a:pt x="174" y="81"/>
                  </a:lnTo>
                  <a:lnTo>
                    <a:pt x="193" y="92"/>
                  </a:lnTo>
                  <a:lnTo>
                    <a:pt x="212" y="103"/>
                  </a:lnTo>
                  <a:lnTo>
                    <a:pt x="232" y="117"/>
                  </a:lnTo>
                  <a:lnTo>
                    <a:pt x="250" y="127"/>
                  </a:lnTo>
                  <a:lnTo>
                    <a:pt x="269" y="141"/>
                  </a:lnTo>
                  <a:lnTo>
                    <a:pt x="250" y="144"/>
                  </a:lnTo>
                  <a:lnTo>
                    <a:pt x="239" y="154"/>
                  </a:lnTo>
                  <a:lnTo>
                    <a:pt x="229" y="168"/>
                  </a:lnTo>
                  <a:lnTo>
                    <a:pt x="223" y="182"/>
                  </a:lnTo>
                  <a:lnTo>
                    <a:pt x="223" y="184"/>
                  </a:lnTo>
                  <a:lnTo>
                    <a:pt x="223" y="188"/>
                  </a:lnTo>
                  <a:lnTo>
                    <a:pt x="223" y="190"/>
                  </a:lnTo>
                  <a:lnTo>
                    <a:pt x="248" y="200"/>
                  </a:lnTo>
                  <a:lnTo>
                    <a:pt x="269" y="218"/>
                  </a:lnTo>
                  <a:lnTo>
                    <a:pt x="289" y="234"/>
                  </a:lnTo>
                  <a:lnTo>
                    <a:pt x="308" y="253"/>
                  </a:lnTo>
                  <a:lnTo>
                    <a:pt x="324" y="274"/>
                  </a:lnTo>
                  <a:lnTo>
                    <a:pt x="340" y="294"/>
                  </a:lnTo>
                  <a:lnTo>
                    <a:pt x="359" y="310"/>
                  </a:lnTo>
                  <a:lnTo>
                    <a:pt x="379" y="326"/>
                  </a:lnTo>
                  <a:lnTo>
                    <a:pt x="390" y="324"/>
                  </a:lnTo>
                  <a:lnTo>
                    <a:pt x="400" y="324"/>
                  </a:lnTo>
                  <a:lnTo>
                    <a:pt x="411" y="321"/>
                  </a:lnTo>
                  <a:lnTo>
                    <a:pt x="425" y="318"/>
                  </a:lnTo>
                  <a:lnTo>
                    <a:pt x="436" y="318"/>
                  </a:lnTo>
                  <a:lnTo>
                    <a:pt x="446" y="315"/>
                  </a:lnTo>
                  <a:lnTo>
                    <a:pt x="457" y="315"/>
                  </a:lnTo>
                  <a:lnTo>
                    <a:pt x="469" y="315"/>
                  </a:lnTo>
                  <a:lnTo>
                    <a:pt x="490" y="345"/>
                  </a:lnTo>
                  <a:lnTo>
                    <a:pt x="510" y="375"/>
                  </a:lnTo>
                  <a:lnTo>
                    <a:pt x="529" y="405"/>
                  </a:lnTo>
                  <a:lnTo>
                    <a:pt x="547" y="438"/>
                  </a:lnTo>
                  <a:lnTo>
                    <a:pt x="567" y="468"/>
                  </a:lnTo>
                  <a:lnTo>
                    <a:pt x="586" y="501"/>
                  </a:lnTo>
                  <a:lnTo>
                    <a:pt x="605" y="531"/>
                  </a:lnTo>
                  <a:lnTo>
                    <a:pt x="623" y="561"/>
                  </a:lnTo>
                  <a:lnTo>
                    <a:pt x="591" y="566"/>
                  </a:lnTo>
                  <a:lnTo>
                    <a:pt x="558" y="574"/>
                  </a:lnTo>
                  <a:lnTo>
                    <a:pt x="526" y="580"/>
                  </a:lnTo>
                  <a:lnTo>
                    <a:pt x="496" y="586"/>
                  </a:lnTo>
                  <a:lnTo>
                    <a:pt x="464" y="591"/>
                  </a:lnTo>
                  <a:lnTo>
                    <a:pt x="430" y="596"/>
                  </a:lnTo>
                  <a:lnTo>
                    <a:pt x="398" y="602"/>
                  </a:lnTo>
                  <a:lnTo>
                    <a:pt x="365" y="607"/>
                  </a:lnTo>
                  <a:lnTo>
                    <a:pt x="363" y="568"/>
                  </a:lnTo>
                  <a:lnTo>
                    <a:pt x="363" y="528"/>
                  </a:lnTo>
                  <a:lnTo>
                    <a:pt x="359" y="487"/>
                  </a:lnTo>
                  <a:lnTo>
                    <a:pt x="349" y="446"/>
                  </a:lnTo>
                  <a:lnTo>
                    <a:pt x="359" y="435"/>
                  </a:lnTo>
                  <a:lnTo>
                    <a:pt x="315" y="381"/>
                  </a:lnTo>
                  <a:lnTo>
                    <a:pt x="269" y="326"/>
                  </a:lnTo>
                  <a:lnTo>
                    <a:pt x="226" y="274"/>
                  </a:lnTo>
                  <a:lnTo>
                    <a:pt x="179" y="220"/>
                  </a:lnTo>
                  <a:lnTo>
                    <a:pt x="136" y="168"/>
                  </a:lnTo>
                  <a:lnTo>
                    <a:pt x="90" y="114"/>
                  </a:lnTo>
                  <a:lnTo>
                    <a:pt x="46" y="62"/>
                  </a:lnTo>
                  <a:lnTo>
                    <a:pt x="0" y="11"/>
                  </a:lnTo>
                  <a:lnTo>
                    <a:pt x="7" y="5"/>
                  </a:lnTo>
                  <a:lnTo>
                    <a:pt x="21" y="2"/>
                  </a:lnTo>
                  <a:lnTo>
                    <a:pt x="35" y="2"/>
                  </a:lnTo>
                  <a:lnTo>
                    <a:pt x="48" y="0"/>
                  </a:lnTo>
                  <a:lnTo>
                    <a:pt x="68" y="7"/>
                  </a:lnTo>
                  <a:lnTo>
                    <a:pt x="85" y="21"/>
                  </a:lnTo>
                  <a:lnTo>
                    <a:pt x="101" y="37"/>
                  </a:lnTo>
                  <a:lnTo>
                    <a:pt x="117" y="51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5" name="Freeform 273"/>
            <p:cNvSpPr>
              <a:spLocks/>
            </p:cNvSpPr>
            <p:nvPr/>
          </p:nvSpPr>
          <p:spPr bwMode="auto">
            <a:xfrm>
              <a:off x="3015" y="2054"/>
              <a:ext cx="136" cy="164"/>
            </a:xfrm>
            <a:custGeom>
              <a:avLst/>
              <a:gdLst>
                <a:gd name="T0" fmla="*/ 0 w 545"/>
                <a:gd name="T1" fmla="*/ 0 h 654"/>
                <a:gd name="T2" fmla="*/ 0 w 545"/>
                <a:gd name="T3" fmla="*/ 0 h 654"/>
                <a:gd name="T4" fmla="*/ 0 w 545"/>
                <a:gd name="T5" fmla="*/ 0 h 654"/>
                <a:gd name="T6" fmla="*/ 0 w 545"/>
                <a:gd name="T7" fmla="*/ 0 h 654"/>
                <a:gd name="T8" fmla="*/ 0 w 545"/>
                <a:gd name="T9" fmla="*/ 0 h 654"/>
                <a:gd name="T10" fmla="*/ 0 w 545"/>
                <a:gd name="T11" fmla="*/ 0 h 654"/>
                <a:gd name="T12" fmla="*/ 0 w 545"/>
                <a:gd name="T13" fmla="*/ 0 h 654"/>
                <a:gd name="T14" fmla="*/ 0 w 545"/>
                <a:gd name="T15" fmla="*/ 0 h 654"/>
                <a:gd name="T16" fmla="*/ 0 w 545"/>
                <a:gd name="T17" fmla="*/ 0 h 654"/>
                <a:gd name="T18" fmla="*/ 0 w 545"/>
                <a:gd name="T19" fmla="*/ 0 h 654"/>
                <a:gd name="T20" fmla="*/ 0 w 545"/>
                <a:gd name="T21" fmla="*/ 0 h 654"/>
                <a:gd name="T22" fmla="*/ 0 w 545"/>
                <a:gd name="T23" fmla="*/ 0 h 654"/>
                <a:gd name="T24" fmla="*/ 0 w 545"/>
                <a:gd name="T25" fmla="*/ 0 h 654"/>
                <a:gd name="T26" fmla="*/ 0 w 545"/>
                <a:gd name="T27" fmla="*/ 0 h 654"/>
                <a:gd name="T28" fmla="*/ 0 w 545"/>
                <a:gd name="T29" fmla="*/ 0 h 654"/>
                <a:gd name="T30" fmla="*/ 0 w 545"/>
                <a:gd name="T31" fmla="*/ 0 h 654"/>
                <a:gd name="T32" fmla="*/ 0 w 545"/>
                <a:gd name="T33" fmla="*/ 0 h 654"/>
                <a:gd name="T34" fmla="*/ 0 w 545"/>
                <a:gd name="T35" fmla="*/ 0 h 654"/>
                <a:gd name="T36" fmla="*/ 0 w 545"/>
                <a:gd name="T37" fmla="*/ 0 h 654"/>
                <a:gd name="T38" fmla="*/ 0 w 545"/>
                <a:gd name="T39" fmla="*/ 0 h 654"/>
                <a:gd name="T40" fmla="*/ 0 w 545"/>
                <a:gd name="T41" fmla="*/ 0 h 654"/>
                <a:gd name="T42" fmla="*/ 0 w 545"/>
                <a:gd name="T43" fmla="*/ 0 h 654"/>
                <a:gd name="T44" fmla="*/ 0 w 545"/>
                <a:gd name="T45" fmla="*/ 0 h 654"/>
                <a:gd name="T46" fmla="*/ 0 w 545"/>
                <a:gd name="T47" fmla="*/ 0 h 654"/>
                <a:gd name="T48" fmla="*/ 0 w 545"/>
                <a:gd name="T49" fmla="*/ 0 h 654"/>
                <a:gd name="T50" fmla="*/ 0 w 545"/>
                <a:gd name="T51" fmla="*/ 0 h 654"/>
                <a:gd name="T52" fmla="*/ 0 w 545"/>
                <a:gd name="T53" fmla="*/ 0 h 654"/>
                <a:gd name="T54" fmla="*/ 0 w 545"/>
                <a:gd name="T55" fmla="*/ 0 h 654"/>
                <a:gd name="T56" fmla="*/ 0 w 545"/>
                <a:gd name="T57" fmla="*/ 0 h 654"/>
                <a:gd name="T58" fmla="*/ 0 w 545"/>
                <a:gd name="T59" fmla="*/ 0 h 654"/>
                <a:gd name="T60" fmla="*/ 0 w 545"/>
                <a:gd name="T61" fmla="*/ 0 h 654"/>
                <a:gd name="T62" fmla="*/ 0 w 545"/>
                <a:gd name="T63" fmla="*/ 0 h 654"/>
                <a:gd name="T64" fmla="*/ 0 w 545"/>
                <a:gd name="T65" fmla="*/ 0 h 654"/>
                <a:gd name="T66" fmla="*/ 0 w 545"/>
                <a:gd name="T67" fmla="*/ 0 h 654"/>
                <a:gd name="T68" fmla="*/ 0 w 545"/>
                <a:gd name="T69" fmla="*/ 0 h 654"/>
                <a:gd name="T70" fmla="*/ 0 w 545"/>
                <a:gd name="T71" fmla="*/ 0 h 654"/>
                <a:gd name="T72" fmla="*/ 0 w 545"/>
                <a:gd name="T73" fmla="*/ 0 h 654"/>
                <a:gd name="T74" fmla="*/ 0 w 545"/>
                <a:gd name="T75" fmla="*/ 0 h 654"/>
                <a:gd name="T76" fmla="*/ 0 w 545"/>
                <a:gd name="T77" fmla="*/ 0 h 654"/>
                <a:gd name="T78" fmla="*/ 0 w 545"/>
                <a:gd name="T79" fmla="*/ 0 h 654"/>
                <a:gd name="T80" fmla="*/ 0 w 545"/>
                <a:gd name="T81" fmla="*/ 0 h 654"/>
                <a:gd name="T82" fmla="*/ 0 w 545"/>
                <a:gd name="T83" fmla="*/ 0 h 6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45"/>
                <a:gd name="T127" fmla="*/ 0 h 654"/>
                <a:gd name="T128" fmla="*/ 545 w 545"/>
                <a:gd name="T129" fmla="*/ 654 h 6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45" h="654">
                  <a:moveTo>
                    <a:pt x="211" y="136"/>
                  </a:moveTo>
                  <a:lnTo>
                    <a:pt x="255" y="196"/>
                  </a:lnTo>
                  <a:lnTo>
                    <a:pt x="295" y="256"/>
                  </a:lnTo>
                  <a:lnTo>
                    <a:pt x="338" y="316"/>
                  </a:lnTo>
                  <a:lnTo>
                    <a:pt x="379" y="376"/>
                  </a:lnTo>
                  <a:lnTo>
                    <a:pt x="423" y="439"/>
                  </a:lnTo>
                  <a:lnTo>
                    <a:pt x="464" y="499"/>
                  </a:lnTo>
                  <a:lnTo>
                    <a:pt x="505" y="559"/>
                  </a:lnTo>
                  <a:lnTo>
                    <a:pt x="545" y="619"/>
                  </a:lnTo>
                  <a:lnTo>
                    <a:pt x="522" y="624"/>
                  </a:lnTo>
                  <a:lnTo>
                    <a:pt x="497" y="630"/>
                  </a:lnTo>
                  <a:lnTo>
                    <a:pt x="469" y="632"/>
                  </a:lnTo>
                  <a:lnTo>
                    <a:pt x="445" y="637"/>
                  </a:lnTo>
                  <a:lnTo>
                    <a:pt x="418" y="640"/>
                  </a:lnTo>
                  <a:lnTo>
                    <a:pt x="393" y="646"/>
                  </a:lnTo>
                  <a:lnTo>
                    <a:pt x="366" y="649"/>
                  </a:lnTo>
                  <a:lnTo>
                    <a:pt x="342" y="654"/>
                  </a:lnTo>
                  <a:lnTo>
                    <a:pt x="338" y="626"/>
                  </a:lnTo>
                  <a:lnTo>
                    <a:pt x="336" y="602"/>
                  </a:lnTo>
                  <a:lnTo>
                    <a:pt x="336" y="578"/>
                  </a:lnTo>
                  <a:lnTo>
                    <a:pt x="336" y="553"/>
                  </a:lnTo>
                  <a:lnTo>
                    <a:pt x="347" y="553"/>
                  </a:lnTo>
                  <a:lnTo>
                    <a:pt x="361" y="553"/>
                  </a:lnTo>
                  <a:lnTo>
                    <a:pt x="374" y="553"/>
                  </a:lnTo>
                  <a:lnTo>
                    <a:pt x="386" y="550"/>
                  </a:lnTo>
                  <a:lnTo>
                    <a:pt x="396" y="550"/>
                  </a:lnTo>
                  <a:lnTo>
                    <a:pt x="407" y="545"/>
                  </a:lnTo>
                  <a:lnTo>
                    <a:pt x="415" y="537"/>
                  </a:lnTo>
                  <a:lnTo>
                    <a:pt x="421" y="523"/>
                  </a:lnTo>
                  <a:lnTo>
                    <a:pt x="421" y="509"/>
                  </a:lnTo>
                  <a:lnTo>
                    <a:pt x="418" y="499"/>
                  </a:lnTo>
                  <a:lnTo>
                    <a:pt x="412" y="488"/>
                  </a:lnTo>
                  <a:lnTo>
                    <a:pt x="402" y="483"/>
                  </a:lnTo>
                  <a:lnTo>
                    <a:pt x="391" y="479"/>
                  </a:lnTo>
                  <a:lnTo>
                    <a:pt x="377" y="477"/>
                  </a:lnTo>
                  <a:lnTo>
                    <a:pt x="366" y="477"/>
                  </a:lnTo>
                  <a:lnTo>
                    <a:pt x="356" y="477"/>
                  </a:lnTo>
                  <a:lnTo>
                    <a:pt x="342" y="477"/>
                  </a:lnTo>
                  <a:lnTo>
                    <a:pt x="331" y="477"/>
                  </a:lnTo>
                  <a:lnTo>
                    <a:pt x="322" y="477"/>
                  </a:lnTo>
                  <a:lnTo>
                    <a:pt x="312" y="477"/>
                  </a:lnTo>
                  <a:lnTo>
                    <a:pt x="298" y="463"/>
                  </a:lnTo>
                  <a:lnTo>
                    <a:pt x="285" y="447"/>
                  </a:lnTo>
                  <a:lnTo>
                    <a:pt x="271" y="430"/>
                  </a:lnTo>
                  <a:lnTo>
                    <a:pt x="260" y="414"/>
                  </a:lnTo>
                  <a:lnTo>
                    <a:pt x="246" y="401"/>
                  </a:lnTo>
                  <a:lnTo>
                    <a:pt x="235" y="384"/>
                  </a:lnTo>
                  <a:lnTo>
                    <a:pt x="225" y="368"/>
                  </a:lnTo>
                  <a:lnTo>
                    <a:pt x="211" y="354"/>
                  </a:lnTo>
                  <a:lnTo>
                    <a:pt x="214" y="338"/>
                  </a:lnTo>
                  <a:lnTo>
                    <a:pt x="216" y="324"/>
                  </a:lnTo>
                  <a:lnTo>
                    <a:pt x="214" y="313"/>
                  </a:lnTo>
                  <a:lnTo>
                    <a:pt x="200" y="302"/>
                  </a:lnTo>
                  <a:lnTo>
                    <a:pt x="202" y="292"/>
                  </a:lnTo>
                  <a:lnTo>
                    <a:pt x="197" y="283"/>
                  </a:lnTo>
                  <a:lnTo>
                    <a:pt x="189" y="278"/>
                  </a:lnTo>
                  <a:lnTo>
                    <a:pt x="186" y="267"/>
                  </a:lnTo>
                  <a:lnTo>
                    <a:pt x="120" y="177"/>
                  </a:lnTo>
                  <a:lnTo>
                    <a:pt x="137" y="175"/>
                  </a:lnTo>
                  <a:lnTo>
                    <a:pt x="154" y="171"/>
                  </a:lnTo>
                  <a:lnTo>
                    <a:pt x="167" y="169"/>
                  </a:lnTo>
                  <a:lnTo>
                    <a:pt x="175" y="157"/>
                  </a:lnTo>
                  <a:lnTo>
                    <a:pt x="175" y="150"/>
                  </a:lnTo>
                  <a:lnTo>
                    <a:pt x="178" y="141"/>
                  </a:lnTo>
                  <a:lnTo>
                    <a:pt x="181" y="134"/>
                  </a:lnTo>
                  <a:lnTo>
                    <a:pt x="181" y="128"/>
                  </a:lnTo>
                  <a:lnTo>
                    <a:pt x="170" y="117"/>
                  </a:lnTo>
                  <a:lnTo>
                    <a:pt x="156" y="106"/>
                  </a:lnTo>
                  <a:lnTo>
                    <a:pt x="142" y="101"/>
                  </a:lnTo>
                  <a:lnTo>
                    <a:pt x="129" y="95"/>
                  </a:lnTo>
                  <a:lnTo>
                    <a:pt x="115" y="93"/>
                  </a:lnTo>
                  <a:lnTo>
                    <a:pt x="99" y="93"/>
                  </a:lnTo>
                  <a:lnTo>
                    <a:pt x="85" y="95"/>
                  </a:lnTo>
                  <a:lnTo>
                    <a:pt x="69" y="98"/>
                  </a:lnTo>
                  <a:lnTo>
                    <a:pt x="0" y="8"/>
                  </a:lnTo>
                  <a:lnTo>
                    <a:pt x="12" y="5"/>
                  </a:lnTo>
                  <a:lnTo>
                    <a:pt x="23" y="3"/>
                  </a:lnTo>
                  <a:lnTo>
                    <a:pt x="34" y="3"/>
                  </a:lnTo>
                  <a:lnTo>
                    <a:pt x="44" y="8"/>
                  </a:lnTo>
                  <a:lnTo>
                    <a:pt x="64" y="5"/>
                  </a:lnTo>
                  <a:lnTo>
                    <a:pt x="80" y="3"/>
                  </a:lnTo>
                  <a:lnTo>
                    <a:pt x="96" y="0"/>
                  </a:lnTo>
                  <a:lnTo>
                    <a:pt x="110" y="3"/>
                  </a:lnTo>
                  <a:lnTo>
                    <a:pt x="211" y="136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6" name="Freeform 274"/>
            <p:cNvSpPr>
              <a:spLocks/>
            </p:cNvSpPr>
            <p:nvPr/>
          </p:nvSpPr>
          <p:spPr bwMode="auto">
            <a:xfrm>
              <a:off x="2702" y="2062"/>
              <a:ext cx="83" cy="205"/>
            </a:xfrm>
            <a:custGeom>
              <a:avLst/>
              <a:gdLst>
                <a:gd name="T0" fmla="*/ 0 w 329"/>
                <a:gd name="T1" fmla="*/ 0 h 820"/>
                <a:gd name="T2" fmla="*/ 0 w 329"/>
                <a:gd name="T3" fmla="*/ 0 h 820"/>
                <a:gd name="T4" fmla="*/ 0 w 329"/>
                <a:gd name="T5" fmla="*/ 0 h 820"/>
                <a:gd name="T6" fmla="*/ 0 w 329"/>
                <a:gd name="T7" fmla="*/ 0 h 820"/>
                <a:gd name="T8" fmla="*/ 0 w 329"/>
                <a:gd name="T9" fmla="*/ 0 h 820"/>
                <a:gd name="T10" fmla="*/ 0 w 329"/>
                <a:gd name="T11" fmla="*/ 0 h 820"/>
                <a:gd name="T12" fmla="*/ 0 w 329"/>
                <a:gd name="T13" fmla="*/ 0 h 820"/>
                <a:gd name="T14" fmla="*/ 0 w 329"/>
                <a:gd name="T15" fmla="*/ 0 h 820"/>
                <a:gd name="T16" fmla="*/ 0 w 329"/>
                <a:gd name="T17" fmla="*/ 0 h 820"/>
                <a:gd name="T18" fmla="*/ 0 w 329"/>
                <a:gd name="T19" fmla="*/ 0 h 820"/>
                <a:gd name="T20" fmla="*/ 0 w 329"/>
                <a:gd name="T21" fmla="*/ 0 h 820"/>
                <a:gd name="T22" fmla="*/ 0 w 329"/>
                <a:gd name="T23" fmla="*/ 0 h 820"/>
                <a:gd name="T24" fmla="*/ 0 w 329"/>
                <a:gd name="T25" fmla="*/ 0 h 820"/>
                <a:gd name="T26" fmla="*/ 0 w 329"/>
                <a:gd name="T27" fmla="*/ 0 h 820"/>
                <a:gd name="T28" fmla="*/ 0 w 329"/>
                <a:gd name="T29" fmla="*/ 0 h 820"/>
                <a:gd name="T30" fmla="*/ 0 w 329"/>
                <a:gd name="T31" fmla="*/ 0 h 820"/>
                <a:gd name="T32" fmla="*/ 0 w 329"/>
                <a:gd name="T33" fmla="*/ 0 h 820"/>
                <a:gd name="T34" fmla="*/ 0 w 329"/>
                <a:gd name="T35" fmla="*/ 0 h 820"/>
                <a:gd name="T36" fmla="*/ 0 w 329"/>
                <a:gd name="T37" fmla="*/ 0 h 820"/>
                <a:gd name="T38" fmla="*/ 0 w 329"/>
                <a:gd name="T39" fmla="*/ 0 h 820"/>
                <a:gd name="T40" fmla="*/ 0 w 329"/>
                <a:gd name="T41" fmla="*/ 0 h 820"/>
                <a:gd name="T42" fmla="*/ 0 w 329"/>
                <a:gd name="T43" fmla="*/ 0 h 820"/>
                <a:gd name="T44" fmla="*/ 0 w 329"/>
                <a:gd name="T45" fmla="*/ 0 h 820"/>
                <a:gd name="T46" fmla="*/ 0 w 329"/>
                <a:gd name="T47" fmla="*/ 0 h 820"/>
                <a:gd name="T48" fmla="*/ 0 w 329"/>
                <a:gd name="T49" fmla="*/ 0 h 820"/>
                <a:gd name="T50" fmla="*/ 0 w 329"/>
                <a:gd name="T51" fmla="*/ 0 h 820"/>
                <a:gd name="T52" fmla="*/ 0 w 329"/>
                <a:gd name="T53" fmla="*/ 0 h 820"/>
                <a:gd name="T54" fmla="*/ 0 w 329"/>
                <a:gd name="T55" fmla="*/ 0 h 820"/>
                <a:gd name="T56" fmla="*/ 0 w 329"/>
                <a:gd name="T57" fmla="*/ 0 h 820"/>
                <a:gd name="T58" fmla="*/ 0 w 329"/>
                <a:gd name="T59" fmla="*/ 0 h 820"/>
                <a:gd name="T60" fmla="*/ 0 w 329"/>
                <a:gd name="T61" fmla="*/ 0 h 820"/>
                <a:gd name="T62" fmla="*/ 0 w 329"/>
                <a:gd name="T63" fmla="*/ 0 h 820"/>
                <a:gd name="T64" fmla="*/ 0 w 329"/>
                <a:gd name="T65" fmla="*/ 0 h 820"/>
                <a:gd name="T66" fmla="*/ 0 w 329"/>
                <a:gd name="T67" fmla="*/ 0 h 820"/>
                <a:gd name="T68" fmla="*/ 0 w 329"/>
                <a:gd name="T69" fmla="*/ 0 h 820"/>
                <a:gd name="T70" fmla="*/ 0 w 329"/>
                <a:gd name="T71" fmla="*/ 0 h 820"/>
                <a:gd name="T72" fmla="*/ 0 w 329"/>
                <a:gd name="T73" fmla="*/ 0 h 820"/>
                <a:gd name="T74" fmla="*/ 0 w 329"/>
                <a:gd name="T75" fmla="*/ 0 h 820"/>
                <a:gd name="T76" fmla="*/ 0 w 329"/>
                <a:gd name="T77" fmla="*/ 0 h 820"/>
                <a:gd name="T78" fmla="*/ 0 w 329"/>
                <a:gd name="T79" fmla="*/ 0 h 820"/>
                <a:gd name="T80" fmla="*/ 0 w 329"/>
                <a:gd name="T81" fmla="*/ 0 h 820"/>
                <a:gd name="T82" fmla="*/ 0 w 329"/>
                <a:gd name="T83" fmla="*/ 0 h 820"/>
                <a:gd name="T84" fmla="*/ 0 w 329"/>
                <a:gd name="T85" fmla="*/ 0 h 820"/>
                <a:gd name="T86" fmla="*/ 0 w 329"/>
                <a:gd name="T87" fmla="*/ 0 h 820"/>
                <a:gd name="T88" fmla="*/ 0 w 329"/>
                <a:gd name="T89" fmla="*/ 0 h 820"/>
                <a:gd name="T90" fmla="*/ 0 w 329"/>
                <a:gd name="T91" fmla="*/ 0 h 820"/>
                <a:gd name="T92" fmla="*/ 0 w 329"/>
                <a:gd name="T93" fmla="*/ 0 h 820"/>
                <a:gd name="T94" fmla="*/ 0 w 329"/>
                <a:gd name="T95" fmla="*/ 0 h 820"/>
                <a:gd name="T96" fmla="*/ 0 w 329"/>
                <a:gd name="T97" fmla="*/ 0 h 8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29"/>
                <a:gd name="T148" fmla="*/ 0 h 820"/>
                <a:gd name="T149" fmla="*/ 329 w 329"/>
                <a:gd name="T150" fmla="*/ 820 h 8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29" h="820">
                  <a:moveTo>
                    <a:pt x="35" y="11"/>
                  </a:moveTo>
                  <a:lnTo>
                    <a:pt x="38" y="25"/>
                  </a:lnTo>
                  <a:lnTo>
                    <a:pt x="46" y="35"/>
                  </a:lnTo>
                  <a:lnTo>
                    <a:pt x="54" y="48"/>
                  </a:lnTo>
                  <a:lnTo>
                    <a:pt x="59" y="60"/>
                  </a:lnTo>
                  <a:lnTo>
                    <a:pt x="89" y="133"/>
                  </a:lnTo>
                  <a:lnTo>
                    <a:pt x="122" y="204"/>
                  </a:lnTo>
                  <a:lnTo>
                    <a:pt x="155" y="278"/>
                  </a:lnTo>
                  <a:lnTo>
                    <a:pt x="188" y="349"/>
                  </a:lnTo>
                  <a:lnTo>
                    <a:pt x="220" y="422"/>
                  </a:lnTo>
                  <a:lnTo>
                    <a:pt x="253" y="492"/>
                  </a:lnTo>
                  <a:lnTo>
                    <a:pt x="289" y="563"/>
                  </a:lnTo>
                  <a:lnTo>
                    <a:pt x="321" y="634"/>
                  </a:lnTo>
                  <a:lnTo>
                    <a:pt x="324" y="678"/>
                  </a:lnTo>
                  <a:lnTo>
                    <a:pt x="326" y="724"/>
                  </a:lnTo>
                  <a:lnTo>
                    <a:pt x="329" y="768"/>
                  </a:lnTo>
                  <a:lnTo>
                    <a:pt x="329" y="814"/>
                  </a:lnTo>
                  <a:lnTo>
                    <a:pt x="324" y="814"/>
                  </a:lnTo>
                  <a:lnTo>
                    <a:pt x="319" y="818"/>
                  </a:lnTo>
                  <a:lnTo>
                    <a:pt x="313" y="820"/>
                  </a:lnTo>
                  <a:lnTo>
                    <a:pt x="305" y="820"/>
                  </a:lnTo>
                  <a:lnTo>
                    <a:pt x="308" y="814"/>
                  </a:lnTo>
                  <a:lnTo>
                    <a:pt x="305" y="812"/>
                  </a:lnTo>
                  <a:lnTo>
                    <a:pt x="303" y="806"/>
                  </a:lnTo>
                  <a:lnTo>
                    <a:pt x="303" y="800"/>
                  </a:lnTo>
                  <a:lnTo>
                    <a:pt x="319" y="779"/>
                  </a:lnTo>
                  <a:lnTo>
                    <a:pt x="324" y="719"/>
                  </a:lnTo>
                  <a:lnTo>
                    <a:pt x="316" y="664"/>
                  </a:lnTo>
                  <a:lnTo>
                    <a:pt x="299" y="651"/>
                  </a:lnTo>
                  <a:lnTo>
                    <a:pt x="299" y="689"/>
                  </a:lnTo>
                  <a:lnTo>
                    <a:pt x="303" y="722"/>
                  </a:lnTo>
                  <a:lnTo>
                    <a:pt x="303" y="757"/>
                  </a:lnTo>
                  <a:lnTo>
                    <a:pt x="299" y="795"/>
                  </a:lnTo>
                  <a:lnTo>
                    <a:pt x="261" y="708"/>
                  </a:lnTo>
                  <a:lnTo>
                    <a:pt x="223" y="623"/>
                  </a:lnTo>
                  <a:lnTo>
                    <a:pt x="185" y="536"/>
                  </a:lnTo>
                  <a:lnTo>
                    <a:pt x="149" y="452"/>
                  </a:lnTo>
                  <a:lnTo>
                    <a:pt x="112" y="365"/>
                  </a:lnTo>
                  <a:lnTo>
                    <a:pt x="73" y="280"/>
                  </a:lnTo>
                  <a:lnTo>
                    <a:pt x="38" y="193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8" y="51"/>
                  </a:lnTo>
                  <a:lnTo>
                    <a:pt x="13" y="25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5" y="7"/>
                  </a:lnTo>
                  <a:lnTo>
                    <a:pt x="35" y="11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7" name="Freeform 275"/>
            <p:cNvSpPr>
              <a:spLocks/>
            </p:cNvSpPr>
            <p:nvPr/>
          </p:nvSpPr>
          <p:spPr bwMode="auto">
            <a:xfrm>
              <a:off x="2780" y="2064"/>
              <a:ext cx="281" cy="106"/>
            </a:xfrm>
            <a:custGeom>
              <a:avLst/>
              <a:gdLst>
                <a:gd name="T0" fmla="*/ 0 w 1126"/>
                <a:gd name="T1" fmla="*/ 0 h 423"/>
                <a:gd name="T2" fmla="*/ 0 w 1126"/>
                <a:gd name="T3" fmla="*/ 0 h 423"/>
                <a:gd name="T4" fmla="*/ 0 w 1126"/>
                <a:gd name="T5" fmla="*/ 0 h 423"/>
                <a:gd name="T6" fmla="*/ 0 w 1126"/>
                <a:gd name="T7" fmla="*/ 0 h 423"/>
                <a:gd name="T8" fmla="*/ 0 w 1126"/>
                <a:gd name="T9" fmla="*/ 0 h 423"/>
                <a:gd name="T10" fmla="*/ 0 w 1126"/>
                <a:gd name="T11" fmla="*/ 0 h 423"/>
                <a:gd name="T12" fmla="*/ 0 w 1126"/>
                <a:gd name="T13" fmla="*/ 0 h 423"/>
                <a:gd name="T14" fmla="*/ 0 w 1126"/>
                <a:gd name="T15" fmla="*/ 0 h 423"/>
                <a:gd name="T16" fmla="*/ 0 w 1126"/>
                <a:gd name="T17" fmla="*/ 0 h 423"/>
                <a:gd name="T18" fmla="*/ 0 w 1126"/>
                <a:gd name="T19" fmla="*/ 0 h 423"/>
                <a:gd name="T20" fmla="*/ 0 w 1126"/>
                <a:gd name="T21" fmla="*/ 0 h 423"/>
                <a:gd name="T22" fmla="*/ 0 w 1126"/>
                <a:gd name="T23" fmla="*/ 0 h 423"/>
                <a:gd name="T24" fmla="*/ 0 w 1126"/>
                <a:gd name="T25" fmla="*/ 0 h 423"/>
                <a:gd name="T26" fmla="*/ 0 w 1126"/>
                <a:gd name="T27" fmla="*/ 0 h 423"/>
                <a:gd name="T28" fmla="*/ 0 w 1126"/>
                <a:gd name="T29" fmla="*/ 0 h 423"/>
                <a:gd name="T30" fmla="*/ 0 w 1126"/>
                <a:gd name="T31" fmla="*/ 0 h 423"/>
                <a:gd name="T32" fmla="*/ 0 w 1126"/>
                <a:gd name="T33" fmla="*/ 0 h 423"/>
                <a:gd name="T34" fmla="*/ 0 w 1126"/>
                <a:gd name="T35" fmla="*/ 0 h 423"/>
                <a:gd name="T36" fmla="*/ 0 w 1126"/>
                <a:gd name="T37" fmla="*/ 0 h 423"/>
                <a:gd name="T38" fmla="*/ 0 w 1126"/>
                <a:gd name="T39" fmla="*/ 0 h 423"/>
                <a:gd name="T40" fmla="*/ 0 w 1126"/>
                <a:gd name="T41" fmla="*/ 0 h 423"/>
                <a:gd name="T42" fmla="*/ 0 w 1126"/>
                <a:gd name="T43" fmla="*/ 0 h 423"/>
                <a:gd name="T44" fmla="*/ 0 w 1126"/>
                <a:gd name="T45" fmla="*/ 0 h 423"/>
                <a:gd name="T46" fmla="*/ 0 w 1126"/>
                <a:gd name="T47" fmla="*/ 0 h 423"/>
                <a:gd name="T48" fmla="*/ 0 w 1126"/>
                <a:gd name="T49" fmla="*/ 0 h 423"/>
                <a:gd name="T50" fmla="*/ 0 w 1126"/>
                <a:gd name="T51" fmla="*/ 0 h 423"/>
                <a:gd name="T52" fmla="*/ 0 w 1126"/>
                <a:gd name="T53" fmla="*/ 0 h 423"/>
                <a:gd name="T54" fmla="*/ 0 w 1126"/>
                <a:gd name="T55" fmla="*/ 0 h 423"/>
                <a:gd name="T56" fmla="*/ 0 w 1126"/>
                <a:gd name="T57" fmla="*/ 0 h 423"/>
                <a:gd name="T58" fmla="*/ 0 w 1126"/>
                <a:gd name="T59" fmla="*/ 0 h 423"/>
                <a:gd name="T60" fmla="*/ 0 w 1126"/>
                <a:gd name="T61" fmla="*/ 0 h 423"/>
                <a:gd name="T62" fmla="*/ 0 w 1126"/>
                <a:gd name="T63" fmla="*/ 0 h 423"/>
                <a:gd name="T64" fmla="*/ 0 w 1126"/>
                <a:gd name="T65" fmla="*/ 0 h 423"/>
                <a:gd name="T66" fmla="*/ 0 w 1126"/>
                <a:gd name="T67" fmla="*/ 0 h 4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26"/>
                <a:gd name="T103" fmla="*/ 0 h 423"/>
                <a:gd name="T104" fmla="*/ 1126 w 1126"/>
                <a:gd name="T105" fmla="*/ 423 h 4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26" h="423">
                  <a:moveTo>
                    <a:pt x="1126" y="262"/>
                  </a:moveTo>
                  <a:lnTo>
                    <a:pt x="1104" y="278"/>
                  </a:lnTo>
                  <a:lnTo>
                    <a:pt x="1082" y="292"/>
                  </a:lnTo>
                  <a:lnTo>
                    <a:pt x="1058" y="301"/>
                  </a:lnTo>
                  <a:lnTo>
                    <a:pt x="1034" y="306"/>
                  </a:lnTo>
                  <a:lnTo>
                    <a:pt x="1006" y="312"/>
                  </a:lnTo>
                  <a:lnTo>
                    <a:pt x="979" y="314"/>
                  </a:lnTo>
                  <a:lnTo>
                    <a:pt x="952" y="317"/>
                  </a:lnTo>
                  <a:lnTo>
                    <a:pt x="924" y="322"/>
                  </a:lnTo>
                  <a:lnTo>
                    <a:pt x="881" y="331"/>
                  </a:lnTo>
                  <a:lnTo>
                    <a:pt x="839" y="336"/>
                  </a:lnTo>
                  <a:lnTo>
                    <a:pt x="796" y="344"/>
                  </a:lnTo>
                  <a:lnTo>
                    <a:pt x="752" y="349"/>
                  </a:lnTo>
                  <a:lnTo>
                    <a:pt x="712" y="358"/>
                  </a:lnTo>
                  <a:lnTo>
                    <a:pt x="668" y="363"/>
                  </a:lnTo>
                  <a:lnTo>
                    <a:pt x="625" y="368"/>
                  </a:lnTo>
                  <a:lnTo>
                    <a:pt x="584" y="374"/>
                  </a:lnTo>
                  <a:lnTo>
                    <a:pt x="540" y="379"/>
                  </a:lnTo>
                  <a:lnTo>
                    <a:pt x="499" y="388"/>
                  </a:lnTo>
                  <a:lnTo>
                    <a:pt x="455" y="393"/>
                  </a:lnTo>
                  <a:lnTo>
                    <a:pt x="414" y="399"/>
                  </a:lnTo>
                  <a:lnTo>
                    <a:pt x="371" y="404"/>
                  </a:lnTo>
                  <a:lnTo>
                    <a:pt x="330" y="409"/>
                  </a:lnTo>
                  <a:lnTo>
                    <a:pt x="287" y="418"/>
                  </a:lnTo>
                  <a:lnTo>
                    <a:pt x="246" y="423"/>
                  </a:lnTo>
                  <a:lnTo>
                    <a:pt x="232" y="423"/>
                  </a:lnTo>
                  <a:lnTo>
                    <a:pt x="216" y="423"/>
                  </a:lnTo>
                  <a:lnTo>
                    <a:pt x="202" y="423"/>
                  </a:lnTo>
                  <a:lnTo>
                    <a:pt x="188" y="420"/>
                  </a:lnTo>
                  <a:lnTo>
                    <a:pt x="172" y="420"/>
                  </a:lnTo>
                  <a:lnTo>
                    <a:pt x="158" y="415"/>
                  </a:lnTo>
                  <a:lnTo>
                    <a:pt x="145" y="412"/>
                  </a:lnTo>
                  <a:lnTo>
                    <a:pt x="131" y="407"/>
                  </a:lnTo>
                  <a:lnTo>
                    <a:pt x="112" y="379"/>
                  </a:lnTo>
                  <a:lnTo>
                    <a:pt x="96" y="349"/>
                  </a:lnTo>
                  <a:lnTo>
                    <a:pt x="80" y="319"/>
                  </a:lnTo>
                  <a:lnTo>
                    <a:pt x="66" y="289"/>
                  </a:lnTo>
                  <a:lnTo>
                    <a:pt x="50" y="257"/>
                  </a:lnTo>
                  <a:lnTo>
                    <a:pt x="33" y="227"/>
                  </a:lnTo>
                  <a:lnTo>
                    <a:pt x="16" y="197"/>
                  </a:lnTo>
                  <a:lnTo>
                    <a:pt x="0" y="167"/>
                  </a:lnTo>
                  <a:lnTo>
                    <a:pt x="39" y="208"/>
                  </a:lnTo>
                  <a:lnTo>
                    <a:pt x="85" y="246"/>
                  </a:lnTo>
                  <a:lnTo>
                    <a:pt x="140" y="278"/>
                  </a:lnTo>
                  <a:lnTo>
                    <a:pt x="200" y="306"/>
                  </a:lnTo>
                  <a:lnTo>
                    <a:pt x="265" y="328"/>
                  </a:lnTo>
                  <a:lnTo>
                    <a:pt x="333" y="347"/>
                  </a:lnTo>
                  <a:lnTo>
                    <a:pt x="404" y="358"/>
                  </a:lnTo>
                  <a:lnTo>
                    <a:pt x="478" y="363"/>
                  </a:lnTo>
                  <a:lnTo>
                    <a:pt x="549" y="363"/>
                  </a:lnTo>
                  <a:lnTo>
                    <a:pt x="619" y="358"/>
                  </a:lnTo>
                  <a:lnTo>
                    <a:pt x="687" y="349"/>
                  </a:lnTo>
                  <a:lnTo>
                    <a:pt x="750" y="331"/>
                  </a:lnTo>
                  <a:lnTo>
                    <a:pt x="809" y="308"/>
                  </a:lnTo>
                  <a:lnTo>
                    <a:pt x="864" y="278"/>
                  </a:lnTo>
                  <a:lnTo>
                    <a:pt x="908" y="243"/>
                  </a:lnTo>
                  <a:lnTo>
                    <a:pt x="946" y="202"/>
                  </a:lnTo>
                  <a:lnTo>
                    <a:pt x="960" y="151"/>
                  </a:lnTo>
                  <a:lnTo>
                    <a:pt x="970" y="96"/>
                  </a:lnTo>
                  <a:lnTo>
                    <a:pt x="968" y="44"/>
                  </a:lnTo>
                  <a:lnTo>
                    <a:pt x="940" y="0"/>
                  </a:lnTo>
                  <a:lnTo>
                    <a:pt x="965" y="31"/>
                  </a:lnTo>
                  <a:lnTo>
                    <a:pt x="990" y="64"/>
                  </a:lnTo>
                  <a:lnTo>
                    <a:pt x="1014" y="96"/>
                  </a:lnTo>
                  <a:lnTo>
                    <a:pt x="1036" y="129"/>
                  </a:lnTo>
                  <a:lnTo>
                    <a:pt x="1058" y="161"/>
                  </a:lnTo>
                  <a:lnTo>
                    <a:pt x="1082" y="195"/>
                  </a:lnTo>
                  <a:lnTo>
                    <a:pt x="1104" y="230"/>
                  </a:lnTo>
                  <a:lnTo>
                    <a:pt x="1126" y="262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8" name="Freeform 276"/>
            <p:cNvSpPr>
              <a:spLocks/>
            </p:cNvSpPr>
            <p:nvPr/>
          </p:nvSpPr>
          <p:spPr bwMode="auto">
            <a:xfrm>
              <a:off x="2646" y="2067"/>
              <a:ext cx="83" cy="211"/>
            </a:xfrm>
            <a:custGeom>
              <a:avLst/>
              <a:gdLst>
                <a:gd name="T0" fmla="*/ 0 w 330"/>
                <a:gd name="T1" fmla="*/ 0 h 842"/>
                <a:gd name="T2" fmla="*/ 0 w 330"/>
                <a:gd name="T3" fmla="*/ 0 h 842"/>
                <a:gd name="T4" fmla="*/ 0 w 330"/>
                <a:gd name="T5" fmla="*/ 0 h 842"/>
                <a:gd name="T6" fmla="*/ 0 w 330"/>
                <a:gd name="T7" fmla="*/ 0 h 842"/>
                <a:gd name="T8" fmla="*/ 0 w 330"/>
                <a:gd name="T9" fmla="*/ 0 h 842"/>
                <a:gd name="T10" fmla="*/ 0 w 330"/>
                <a:gd name="T11" fmla="*/ 0 h 842"/>
                <a:gd name="T12" fmla="*/ 0 w 330"/>
                <a:gd name="T13" fmla="*/ 0 h 842"/>
                <a:gd name="T14" fmla="*/ 0 w 330"/>
                <a:gd name="T15" fmla="*/ 0 h 842"/>
                <a:gd name="T16" fmla="*/ 0 w 330"/>
                <a:gd name="T17" fmla="*/ 0 h 842"/>
                <a:gd name="T18" fmla="*/ 0 w 330"/>
                <a:gd name="T19" fmla="*/ 0 h 842"/>
                <a:gd name="T20" fmla="*/ 0 w 330"/>
                <a:gd name="T21" fmla="*/ 0 h 842"/>
                <a:gd name="T22" fmla="*/ 0 w 330"/>
                <a:gd name="T23" fmla="*/ 0 h 842"/>
                <a:gd name="T24" fmla="*/ 0 w 330"/>
                <a:gd name="T25" fmla="*/ 0 h 842"/>
                <a:gd name="T26" fmla="*/ 0 w 330"/>
                <a:gd name="T27" fmla="*/ 0 h 842"/>
                <a:gd name="T28" fmla="*/ 0 w 330"/>
                <a:gd name="T29" fmla="*/ 0 h 842"/>
                <a:gd name="T30" fmla="*/ 0 w 330"/>
                <a:gd name="T31" fmla="*/ 0 h 842"/>
                <a:gd name="T32" fmla="*/ 0 w 330"/>
                <a:gd name="T33" fmla="*/ 0 h 842"/>
                <a:gd name="T34" fmla="*/ 0 w 330"/>
                <a:gd name="T35" fmla="*/ 0 h 842"/>
                <a:gd name="T36" fmla="*/ 0 w 330"/>
                <a:gd name="T37" fmla="*/ 0 h 842"/>
                <a:gd name="T38" fmla="*/ 0 w 330"/>
                <a:gd name="T39" fmla="*/ 0 h 842"/>
                <a:gd name="T40" fmla="*/ 0 w 330"/>
                <a:gd name="T41" fmla="*/ 0 h 842"/>
                <a:gd name="T42" fmla="*/ 0 w 330"/>
                <a:gd name="T43" fmla="*/ 0 h 842"/>
                <a:gd name="T44" fmla="*/ 0 w 330"/>
                <a:gd name="T45" fmla="*/ 0 h 842"/>
                <a:gd name="T46" fmla="*/ 0 w 330"/>
                <a:gd name="T47" fmla="*/ 0 h 842"/>
                <a:gd name="T48" fmla="*/ 0 w 330"/>
                <a:gd name="T49" fmla="*/ 0 h 842"/>
                <a:gd name="T50" fmla="*/ 0 w 330"/>
                <a:gd name="T51" fmla="*/ 0 h 842"/>
                <a:gd name="T52" fmla="*/ 0 w 330"/>
                <a:gd name="T53" fmla="*/ 0 h 842"/>
                <a:gd name="T54" fmla="*/ 0 w 330"/>
                <a:gd name="T55" fmla="*/ 0 h 842"/>
                <a:gd name="T56" fmla="*/ 0 w 330"/>
                <a:gd name="T57" fmla="*/ 0 h 842"/>
                <a:gd name="T58" fmla="*/ 0 w 330"/>
                <a:gd name="T59" fmla="*/ 0 h 842"/>
                <a:gd name="T60" fmla="*/ 0 w 330"/>
                <a:gd name="T61" fmla="*/ 0 h 842"/>
                <a:gd name="T62" fmla="*/ 0 w 330"/>
                <a:gd name="T63" fmla="*/ 0 h 842"/>
                <a:gd name="T64" fmla="*/ 0 w 330"/>
                <a:gd name="T65" fmla="*/ 0 h 842"/>
                <a:gd name="T66" fmla="*/ 0 w 330"/>
                <a:gd name="T67" fmla="*/ 0 h 842"/>
                <a:gd name="T68" fmla="*/ 0 w 330"/>
                <a:gd name="T69" fmla="*/ 0 h 842"/>
                <a:gd name="T70" fmla="*/ 0 w 330"/>
                <a:gd name="T71" fmla="*/ 0 h 842"/>
                <a:gd name="T72" fmla="*/ 0 w 330"/>
                <a:gd name="T73" fmla="*/ 0 h 8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30"/>
                <a:gd name="T112" fmla="*/ 0 h 842"/>
                <a:gd name="T113" fmla="*/ 330 w 330"/>
                <a:gd name="T114" fmla="*/ 842 h 84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30" h="842">
                  <a:moveTo>
                    <a:pt x="44" y="20"/>
                  </a:moveTo>
                  <a:lnTo>
                    <a:pt x="49" y="44"/>
                  </a:lnTo>
                  <a:lnTo>
                    <a:pt x="58" y="66"/>
                  </a:lnTo>
                  <a:lnTo>
                    <a:pt x="68" y="88"/>
                  </a:lnTo>
                  <a:lnTo>
                    <a:pt x="79" y="113"/>
                  </a:lnTo>
                  <a:lnTo>
                    <a:pt x="84" y="113"/>
                  </a:lnTo>
                  <a:lnTo>
                    <a:pt x="111" y="186"/>
                  </a:lnTo>
                  <a:lnTo>
                    <a:pt x="141" y="260"/>
                  </a:lnTo>
                  <a:lnTo>
                    <a:pt x="171" y="333"/>
                  </a:lnTo>
                  <a:lnTo>
                    <a:pt x="201" y="407"/>
                  </a:lnTo>
                  <a:lnTo>
                    <a:pt x="235" y="480"/>
                  </a:lnTo>
                  <a:lnTo>
                    <a:pt x="265" y="551"/>
                  </a:lnTo>
                  <a:lnTo>
                    <a:pt x="295" y="625"/>
                  </a:lnTo>
                  <a:lnTo>
                    <a:pt x="325" y="699"/>
                  </a:lnTo>
                  <a:lnTo>
                    <a:pt x="322" y="729"/>
                  </a:lnTo>
                  <a:lnTo>
                    <a:pt x="325" y="758"/>
                  </a:lnTo>
                  <a:lnTo>
                    <a:pt x="327" y="791"/>
                  </a:lnTo>
                  <a:lnTo>
                    <a:pt x="330" y="818"/>
                  </a:lnTo>
                  <a:lnTo>
                    <a:pt x="330" y="832"/>
                  </a:lnTo>
                  <a:lnTo>
                    <a:pt x="322" y="840"/>
                  </a:lnTo>
                  <a:lnTo>
                    <a:pt x="308" y="842"/>
                  </a:lnTo>
                  <a:lnTo>
                    <a:pt x="295" y="842"/>
                  </a:lnTo>
                  <a:lnTo>
                    <a:pt x="259" y="750"/>
                  </a:lnTo>
                  <a:lnTo>
                    <a:pt x="221" y="660"/>
                  </a:lnTo>
                  <a:lnTo>
                    <a:pt x="185" y="568"/>
                  </a:lnTo>
                  <a:lnTo>
                    <a:pt x="147" y="474"/>
                  </a:lnTo>
                  <a:lnTo>
                    <a:pt x="111" y="385"/>
                  </a:lnTo>
                  <a:lnTo>
                    <a:pt x="74" y="292"/>
                  </a:lnTo>
                  <a:lnTo>
                    <a:pt x="38" y="202"/>
                  </a:lnTo>
                  <a:lnTo>
                    <a:pt x="0" y="113"/>
                  </a:lnTo>
                  <a:lnTo>
                    <a:pt x="3" y="94"/>
                  </a:lnTo>
                  <a:lnTo>
                    <a:pt x="5" y="71"/>
                  </a:lnTo>
                  <a:lnTo>
                    <a:pt x="8" y="50"/>
                  </a:lnTo>
                  <a:lnTo>
                    <a:pt x="14" y="30"/>
                  </a:lnTo>
                  <a:lnTo>
                    <a:pt x="14" y="12"/>
                  </a:lnTo>
                  <a:lnTo>
                    <a:pt x="33" y="0"/>
                  </a:lnTo>
                  <a:lnTo>
                    <a:pt x="44" y="2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89" name="Freeform 277"/>
            <p:cNvSpPr>
              <a:spLocks/>
            </p:cNvSpPr>
            <p:nvPr/>
          </p:nvSpPr>
          <p:spPr bwMode="auto">
            <a:xfrm>
              <a:off x="2774" y="2073"/>
              <a:ext cx="64" cy="30"/>
            </a:xfrm>
            <a:custGeom>
              <a:avLst/>
              <a:gdLst>
                <a:gd name="T0" fmla="*/ 0 w 257"/>
                <a:gd name="T1" fmla="*/ 0 h 120"/>
                <a:gd name="T2" fmla="*/ 0 w 257"/>
                <a:gd name="T3" fmla="*/ 0 h 120"/>
                <a:gd name="T4" fmla="*/ 0 w 257"/>
                <a:gd name="T5" fmla="*/ 0 h 120"/>
                <a:gd name="T6" fmla="*/ 0 w 257"/>
                <a:gd name="T7" fmla="*/ 0 h 120"/>
                <a:gd name="T8" fmla="*/ 0 w 257"/>
                <a:gd name="T9" fmla="*/ 0 h 120"/>
                <a:gd name="T10" fmla="*/ 0 w 257"/>
                <a:gd name="T11" fmla="*/ 0 h 120"/>
                <a:gd name="T12" fmla="*/ 0 w 257"/>
                <a:gd name="T13" fmla="*/ 0 h 120"/>
                <a:gd name="T14" fmla="*/ 0 w 257"/>
                <a:gd name="T15" fmla="*/ 0 h 120"/>
                <a:gd name="T16" fmla="*/ 0 w 257"/>
                <a:gd name="T17" fmla="*/ 0 h 120"/>
                <a:gd name="T18" fmla="*/ 0 w 257"/>
                <a:gd name="T19" fmla="*/ 0 h 120"/>
                <a:gd name="T20" fmla="*/ 0 w 257"/>
                <a:gd name="T21" fmla="*/ 0 h 120"/>
                <a:gd name="T22" fmla="*/ 0 w 257"/>
                <a:gd name="T23" fmla="*/ 0 h 120"/>
                <a:gd name="T24" fmla="*/ 0 w 257"/>
                <a:gd name="T25" fmla="*/ 0 h 120"/>
                <a:gd name="T26" fmla="*/ 0 w 257"/>
                <a:gd name="T27" fmla="*/ 0 h 120"/>
                <a:gd name="T28" fmla="*/ 0 w 257"/>
                <a:gd name="T29" fmla="*/ 0 h 120"/>
                <a:gd name="T30" fmla="*/ 0 w 257"/>
                <a:gd name="T31" fmla="*/ 0 h 120"/>
                <a:gd name="T32" fmla="*/ 0 w 257"/>
                <a:gd name="T33" fmla="*/ 0 h 120"/>
                <a:gd name="T34" fmla="*/ 0 w 257"/>
                <a:gd name="T35" fmla="*/ 0 h 120"/>
                <a:gd name="T36" fmla="*/ 0 w 257"/>
                <a:gd name="T37" fmla="*/ 0 h 120"/>
                <a:gd name="T38" fmla="*/ 0 w 257"/>
                <a:gd name="T39" fmla="*/ 0 h 120"/>
                <a:gd name="T40" fmla="*/ 0 w 257"/>
                <a:gd name="T41" fmla="*/ 0 h 120"/>
                <a:gd name="T42" fmla="*/ 0 w 257"/>
                <a:gd name="T43" fmla="*/ 0 h 120"/>
                <a:gd name="T44" fmla="*/ 0 w 257"/>
                <a:gd name="T45" fmla="*/ 0 h 120"/>
                <a:gd name="T46" fmla="*/ 0 w 257"/>
                <a:gd name="T47" fmla="*/ 0 h 120"/>
                <a:gd name="T48" fmla="*/ 0 w 257"/>
                <a:gd name="T49" fmla="*/ 0 h 1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120"/>
                <a:gd name="T77" fmla="*/ 257 w 257"/>
                <a:gd name="T78" fmla="*/ 120 h 1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120">
                  <a:moveTo>
                    <a:pt x="227" y="0"/>
                  </a:moveTo>
                  <a:lnTo>
                    <a:pt x="230" y="19"/>
                  </a:lnTo>
                  <a:lnTo>
                    <a:pt x="238" y="30"/>
                  </a:lnTo>
                  <a:lnTo>
                    <a:pt x="248" y="38"/>
                  </a:lnTo>
                  <a:lnTo>
                    <a:pt x="257" y="60"/>
                  </a:lnTo>
                  <a:lnTo>
                    <a:pt x="230" y="69"/>
                  </a:lnTo>
                  <a:lnTo>
                    <a:pt x="205" y="76"/>
                  </a:lnTo>
                  <a:lnTo>
                    <a:pt x="178" y="85"/>
                  </a:lnTo>
                  <a:lnTo>
                    <a:pt x="151" y="90"/>
                  </a:lnTo>
                  <a:lnTo>
                    <a:pt x="124" y="99"/>
                  </a:lnTo>
                  <a:lnTo>
                    <a:pt x="99" y="106"/>
                  </a:lnTo>
                  <a:lnTo>
                    <a:pt x="71" y="111"/>
                  </a:lnTo>
                  <a:lnTo>
                    <a:pt x="44" y="120"/>
                  </a:lnTo>
                  <a:lnTo>
                    <a:pt x="31" y="99"/>
                  </a:lnTo>
                  <a:lnTo>
                    <a:pt x="20" y="74"/>
                  </a:lnTo>
                  <a:lnTo>
                    <a:pt x="11" y="49"/>
                  </a:lnTo>
                  <a:lnTo>
                    <a:pt x="0" y="22"/>
                  </a:lnTo>
                  <a:lnTo>
                    <a:pt x="28" y="19"/>
                  </a:lnTo>
                  <a:lnTo>
                    <a:pt x="58" y="14"/>
                  </a:lnTo>
                  <a:lnTo>
                    <a:pt x="85" y="11"/>
                  </a:lnTo>
                  <a:lnTo>
                    <a:pt x="112" y="5"/>
                  </a:lnTo>
                  <a:lnTo>
                    <a:pt x="140" y="3"/>
                  </a:lnTo>
                  <a:lnTo>
                    <a:pt x="167" y="3"/>
                  </a:lnTo>
                  <a:lnTo>
                    <a:pt x="19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0" name="Freeform 278"/>
            <p:cNvSpPr>
              <a:spLocks/>
            </p:cNvSpPr>
            <p:nvPr/>
          </p:nvSpPr>
          <p:spPr bwMode="auto">
            <a:xfrm>
              <a:off x="2617" y="2073"/>
              <a:ext cx="78" cy="209"/>
            </a:xfrm>
            <a:custGeom>
              <a:avLst/>
              <a:gdLst>
                <a:gd name="T0" fmla="*/ 0 w 311"/>
                <a:gd name="T1" fmla="*/ 0 h 834"/>
                <a:gd name="T2" fmla="*/ 0 w 311"/>
                <a:gd name="T3" fmla="*/ 0 h 834"/>
                <a:gd name="T4" fmla="*/ 0 w 311"/>
                <a:gd name="T5" fmla="*/ 0 h 834"/>
                <a:gd name="T6" fmla="*/ 0 w 311"/>
                <a:gd name="T7" fmla="*/ 0 h 834"/>
                <a:gd name="T8" fmla="*/ 0 w 311"/>
                <a:gd name="T9" fmla="*/ 0 h 834"/>
                <a:gd name="T10" fmla="*/ 0 w 311"/>
                <a:gd name="T11" fmla="*/ 0 h 834"/>
                <a:gd name="T12" fmla="*/ 0 w 311"/>
                <a:gd name="T13" fmla="*/ 0 h 834"/>
                <a:gd name="T14" fmla="*/ 0 w 311"/>
                <a:gd name="T15" fmla="*/ 0 h 834"/>
                <a:gd name="T16" fmla="*/ 0 w 311"/>
                <a:gd name="T17" fmla="*/ 0 h 834"/>
                <a:gd name="T18" fmla="*/ 0 w 311"/>
                <a:gd name="T19" fmla="*/ 0 h 834"/>
                <a:gd name="T20" fmla="*/ 0 w 311"/>
                <a:gd name="T21" fmla="*/ 0 h 834"/>
                <a:gd name="T22" fmla="*/ 0 w 311"/>
                <a:gd name="T23" fmla="*/ 0 h 834"/>
                <a:gd name="T24" fmla="*/ 0 w 311"/>
                <a:gd name="T25" fmla="*/ 0 h 834"/>
                <a:gd name="T26" fmla="*/ 0 w 311"/>
                <a:gd name="T27" fmla="*/ 0 h 834"/>
                <a:gd name="T28" fmla="*/ 0 w 311"/>
                <a:gd name="T29" fmla="*/ 0 h 834"/>
                <a:gd name="T30" fmla="*/ 0 w 311"/>
                <a:gd name="T31" fmla="*/ 0 h 834"/>
                <a:gd name="T32" fmla="*/ 0 w 311"/>
                <a:gd name="T33" fmla="*/ 0 h 834"/>
                <a:gd name="T34" fmla="*/ 0 w 311"/>
                <a:gd name="T35" fmla="*/ 0 h 834"/>
                <a:gd name="T36" fmla="*/ 0 w 311"/>
                <a:gd name="T37" fmla="*/ 0 h 834"/>
                <a:gd name="T38" fmla="*/ 0 w 311"/>
                <a:gd name="T39" fmla="*/ 0 h 834"/>
                <a:gd name="T40" fmla="*/ 0 w 311"/>
                <a:gd name="T41" fmla="*/ 0 h 834"/>
                <a:gd name="T42" fmla="*/ 0 w 311"/>
                <a:gd name="T43" fmla="*/ 0 h 834"/>
                <a:gd name="T44" fmla="*/ 0 w 311"/>
                <a:gd name="T45" fmla="*/ 0 h 834"/>
                <a:gd name="T46" fmla="*/ 0 w 311"/>
                <a:gd name="T47" fmla="*/ 0 h 834"/>
                <a:gd name="T48" fmla="*/ 0 w 311"/>
                <a:gd name="T49" fmla="*/ 0 h 834"/>
                <a:gd name="T50" fmla="*/ 0 w 311"/>
                <a:gd name="T51" fmla="*/ 0 h 834"/>
                <a:gd name="T52" fmla="*/ 0 w 311"/>
                <a:gd name="T53" fmla="*/ 0 h 834"/>
                <a:gd name="T54" fmla="*/ 0 w 311"/>
                <a:gd name="T55" fmla="*/ 0 h 834"/>
                <a:gd name="T56" fmla="*/ 0 w 311"/>
                <a:gd name="T57" fmla="*/ 0 h 834"/>
                <a:gd name="T58" fmla="*/ 0 w 311"/>
                <a:gd name="T59" fmla="*/ 0 h 834"/>
                <a:gd name="T60" fmla="*/ 0 w 311"/>
                <a:gd name="T61" fmla="*/ 0 h 834"/>
                <a:gd name="T62" fmla="*/ 0 w 311"/>
                <a:gd name="T63" fmla="*/ 0 h 834"/>
                <a:gd name="T64" fmla="*/ 0 w 311"/>
                <a:gd name="T65" fmla="*/ 0 h 8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834"/>
                <a:gd name="T101" fmla="*/ 311 w 311"/>
                <a:gd name="T102" fmla="*/ 834 h 8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834">
                  <a:moveTo>
                    <a:pt x="35" y="28"/>
                  </a:moveTo>
                  <a:lnTo>
                    <a:pt x="68" y="109"/>
                  </a:lnTo>
                  <a:lnTo>
                    <a:pt x="98" y="189"/>
                  </a:lnTo>
                  <a:lnTo>
                    <a:pt x="131" y="270"/>
                  </a:lnTo>
                  <a:lnTo>
                    <a:pt x="163" y="352"/>
                  </a:lnTo>
                  <a:lnTo>
                    <a:pt x="196" y="433"/>
                  </a:lnTo>
                  <a:lnTo>
                    <a:pt x="228" y="515"/>
                  </a:lnTo>
                  <a:lnTo>
                    <a:pt x="258" y="596"/>
                  </a:lnTo>
                  <a:lnTo>
                    <a:pt x="292" y="679"/>
                  </a:lnTo>
                  <a:lnTo>
                    <a:pt x="297" y="717"/>
                  </a:lnTo>
                  <a:lnTo>
                    <a:pt x="299" y="755"/>
                  </a:lnTo>
                  <a:lnTo>
                    <a:pt x="302" y="793"/>
                  </a:lnTo>
                  <a:lnTo>
                    <a:pt x="311" y="831"/>
                  </a:lnTo>
                  <a:lnTo>
                    <a:pt x="302" y="831"/>
                  </a:lnTo>
                  <a:lnTo>
                    <a:pt x="292" y="831"/>
                  </a:lnTo>
                  <a:lnTo>
                    <a:pt x="283" y="834"/>
                  </a:lnTo>
                  <a:lnTo>
                    <a:pt x="272" y="834"/>
                  </a:lnTo>
                  <a:lnTo>
                    <a:pt x="237" y="747"/>
                  </a:lnTo>
                  <a:lnTo>
                    <a:pt x="205" y="660"/>
                  </a:lnTo>
                  <a:lnTo>
                    <a:pt x="169" y="573"/>
                  </a:lnTo>
                  <a:lnTo>
                    <a:pt x="136" y="485"/>
                  </a:lnTo>
                  <a:lnTo>
                    <a:pt x="101" y="396"/>
                  </a:lnTo>
                  <a:lnTo>
                    <a:pt x="68" y="308"/>
                  </a:lnTo>
                  <a:lnTo>
                    <a:pt x="33" y="221"/>
                  </a:lnTo>
                  <a:lnTo>
                    <a:pt x="0" y="131"/>
                  </a:lnTo>
                  <a:lnTo>
                    <a:pt x="5" y="101"/>
                  </a:lnTo>
                  <a:lnTo>
                    <a:pt x="8" y="69"/>
                  </a:lnTo>
                  <a:lnTo>
                    <a:pt x="14" y="35"/>
                  </a:lnTo>
                  <a:lnTo>
                    <a:pt x="16" y="0"/>
                  </a:lnTo>
                  <a:lnTo>
                    <a:pt x="24" y="3"/>
                  </a:lnTo>
                  <a:lnTo>
                    <a:pt x="30" y="8"/>
                  </a:lnTo>
                  <a:lnTo>
                    <a:pt x="33" y="19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1" name="Freeform 279"/>
            <p:cNvSpPr>
              <a:spLocks/>
            </p:cNvSpPr>
            <p:nvPr/>
          </p:nvSpPr>
          <p:spPr bwMode="auto">
            <a:xfrm>
              <a:off x="2579" y="2078"/>
              <a:ext cx="83" cy="211"/>
            </a:xfrm>
            <a:custGeom>
              <a:avLst/>
              <a:gdLst>
                <a:gd name="T0" fmla="*/ 0 w 331"/>
                <a:gd name="T1" fmla="*/ 0 h 844"/>
                <a:gd name="T2" fmla="*/ 0 w 331"/>
                <a:gd name="T3" fmla="*/ 0 h 844"/>
                <a:gd name="T4" fmla="*/ 0 w 331"/>
                <a:gd name="T5" fmla="*/ 0 h 844"/>
                <a:gd name="T6" fmla="*/ 0 w 331"/>
                <a:gd name="T7" fmla="*/ 0 h 844"/>
                <a:gd name="T8" fmla="*/ 0 w 331"/>
                <a:gd name="T9" fmla="*/ 0 h 844"/>
                <a:gd name="T10" fmla="*/ 0 w 331"/>
                <a:gd name="T11" fmla="*/ 0 h 844"/>
                <a:gd name="T12" fmla="*/ 0 w 331"/>
                <a:gd name="T13" fmla="*/ 0 h 844"/>
                <a:gd name="T14" fmla="*/ 0 w 331"/>
                <a:gd name="T15" fmla="*/ 0 h 844"/>
                <a:gd name="T16" fmla="*/ 0 w 331"/>
                <a:gd name="T17" fmla="*/ 0 h 844"/>
                <a:gd name="T18" fmla="*/ 0 w 331"/>
                <a:gd name="T19" fmla="*/ 0 h 844"/>
                <a:gd name="T20" fmla="*/ 0 w 331"/>
                <a:gd name="T21" fmla="*/ 0 h 844"/>
                <a:gd name="T22" fmla="*/ 0 w 331"/>
                <a:gd name="T23" fmla="*/ 0 h 844"/>
                <a:gd name="T24" fmla="*/ 0 w 331"/>
                <a:gd name="T25" fmla="*/ 0 h 844"/>
                <a:gd name="T26" fmla="*/ 0 w 331"/>
                <a:gd name="T27" fmla="*/ 0 h 844"/>
                <a:gd name="T28" fmla="*/ 0 w 331"/>
                <a:gd name="T29" fmla="*/ 0 h 844"/>
                <a:gd name="T30" fmla="*/ 0 w 331"/>
                <a:gd name="T31" fmla="*/ 0 h 844"/>
                <a:gd name="T32" fmla="*/ 0 w 331"/>
                <a:gd name="T33" fmla="*/ 0 h 844"/>
                <a:gd name="T34" fmla="*/ 0 w 331"/>
                <a:gd name="T35" fmla="*/ 0 h 844"/>
                <a:gd name="T36" fmla="*/ 0 w 331"/>
                <a:gd name="T37" fmla="*/ 0 h 844"/>
                <a:gd name="T38" fmla="*/ 0 w 331"/>
                <a:gd name="T39" fmla="*/ 0 h 844"/>
                <a:gd name="T40" fmla="*/ 0 w 331"/>
                <a:gd name="T41" fmla="*/ 0 h 844"/>
                <a:gd name="T42" fmla="*/ 0 w 331"/>
                <a:gd name="T43" fmla="*/ 0 h 844"/>
                <a:gd name="T44" fmla="*/ 0 w 331"/>
                <a:gd name="T45" fmla="*/ 0 h 844"/>
                <a:gd name="T46" fmla="*/ 0 w 331"/>
                <a:gd name="T47" fmla="*/ 0 h 844"/>
                <a:gd name="T48" fmla="*/ 0 w 331"/>
                <a:gd name="T49" fmla="*/ 0 h 844"/>
                <a:gd name="T50" fmla="*/ 0 w 331"/>
                <a:gd name="T51" fmla="*/ 0 h 844"/>
                <a:gd name="T52" fmla="*/ 0 w 331"/>
                <a:gd name="T53" fmla="*/ 0 h 844"/>
                <a:gd name="T54" fmla="*/ 0 w 331"/>
                <a:gd name="T55" fmla="*/ 0 h 844"/>
                <a:gd name="T56" fmla="*/ 0 w 331"/>
                <a:gd name="T57" fmla="*/ 0 h 844"/>
                <a:gd name="T58" fmla="*/ 0 w 331"/>
                <a:gd name="T59" fmla="*/ 0 h 844"/>
                <a:gd name="T60" fmla="*/ 0 w 331"/>
                <a:gd name="T61" fmla="*/ 0 h 844"/>
                <a:gd name="T62" fmla="*/ 0 w 331"/>
                <a:gd name="T63" fmla="*/ 0 h 844"/>
                <a:gd name="T64" fmla="*/ 0 w 331"/>
                <a:gd name="T65" fmla="*/ 0 h 844"/>
                <a:gd name="T66" fmla="*/ 0 w 331"/>
                <a:gd name="T67" fmla="*/ 0 h 844"/>
                <a:gd name="T68" fmla="*/ 0 w 331"/>
                <a:gd name="T69" fmla="*/ 0 h 844"/>
                <a:gd name="T70" fmla="*/ 0 w 331"/>
                <a:gd name="T71" fmla="*/ 0 h 844"/>
                <a:gd name="T72" fmla="*/ 0 w 331"/>
                <a:gd name="T73" fmla="*/ 0 h 844"/>
                <a:gd name="T74" fmla="*/ 0 w 331"/>
                <a:gd name="T75" fmla="*/ 0 h 844"/>
                <a:gd name="T76" fmla="*/ 0 w 331"/>
                <a:gd name="T77" fmla="*/ 0 h 844"/>
                <a:gd name="T78" fmla="*/ 0 w 331"/>
                <a:gd name="T79" fmla="*/ 0 h 844"/>
                <a:gd name="T80" fmla="*/ 0 w 331"/>
                <a:gd name="T81" fmla="*/ 0 h 844"/>
                <a:gd name="T82" fmla="*/ 0 w 331"/>
                <a:gd name="T83" fmla="*/ 0 h 844"/>
                <a:gd name="T84" fmla="*/ 0 w 331"/>
                <a:gd name="T85" fmla="*/ 0 h 844"/>
                <a:gd name="T86" fmla="*/ 0 w 331"/>
                <a:gd name="T87" fmla="*/ 0 h 844"/>
                <a:gd name="T88" fmla="*/ 0 w 331"/>
                <a:gd name="T89" fmla="*/ 0 h 844"/>
                <a:gd name="T90" fmla="*/ 0 w 331"/>
                <a:gd name="T91" fmla="*/ 0 h 844"/>
                <a:gd name="T92" fmla="*/ 0 w 331"/>
                <a:gd name="T93" fmla="*/ 0 h 844"/>
                <a:gd name="T94" fmla="*/ 0 w 331"/>
                <a:gd name="T95" fmla="*/ 0 h 844"/>
                <a:gd name="T96" fmla="*/ 0 w 331"/>
                <a:gd name="T97" fmla="*/ 0 h 8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1"/>
                <a:gd name="T148" fmla="*/ 0 h 844"/>
                <a:gd name="T149" fmla="*/ 331 w 331"/>
                <a:gd name="T150" fmla="*/ 844 h 8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1" h="844">
                  <a:moveTo>
                    <a:pt x="61" y="35"/>
                  </a:moveTo>
                  <a:lnTo>
                    <a:pt x="91" y="117"/>
                  </a:lnTo>
                  <a:lnTo>
                    <a:pt x="121" y="201"/>
                  </a:lnTo>
                  <a:lnTo>
                    <a:pt x="154" y="283"/>
                  </a:lnTo>
                  <a:lnTo>
                    <a:pt x="184" y="365"/>
                  </a:lnTo>
                  <a:lnTo>
                    <a:pt x="214" y="446"/>
                  </a:lnTo>
                  <a:lnTo>
                    <a:pt x="246" y="528"/>
                  </a:lnTo>
                  <a:lnTo>
                    <a:pt x="276" y="609"/>
                  </a:lnTo>
                  <a:lnTo>
                    <a:pt x="306" y="692"/>
                  </a:lnTo>
                  <a:lnTo>
                    <a:pt x="317" y="727"/>
                  </a:lnTo>
                  <a:lnTo>
                    <a:pt x="322" y="763"/>
                  </a:lnTo>
                  <a:lnTo>
                    <a:pt x="326" y="798"/>
                  </a:lnTo>
                  <a:lnTo>
                    <a:pt x="331" y="831"/>
                  </a:lnTo>
                  <a:lnTo>
                    <a:pt x="320" y="834"/>
                  </a:lnTo>
                  <a:lnTo>
                    <a:pt x="312" y="836"/>
                  </a:lnTo>
                  <a:lnTo>
                    <a:pt x="303" y="839"/>
                  </a:lnTo>
                  <a:lnTo>
                    <a:pt x="292" y="841"/>
                  </a:lnTo>
                  <a:lnTo>
                    <a:pt x="296" y="811"/>
                  </a:lnTo>
                  <a:lnTo>
                    <a:pt x="296" y="779"/>
                  </a:lnTo>
                  <a:lnTo>
                    <a:pt x="296" y="749"/>
                  </a:lnTo>
                  <a:lnTo>
                    <a:pt x="298" y="716"/>
                  </a:lnTo>
                  <a:lnTo>
                    <a:pt x="292" y="710"/>
                  </a:lnTo>
                  <a:lnTo>
                    <a:pt x="292" y="705"/>
                  </a:lnTo>
                  <a:lnTo>
                    <a:pt x="292" y="700"/>
                  </a:lnTo>
                  <a:lnTo>
                    <a:pt x="287" y="694"/>
                  </a:lnTo>
                  <a:lnTo>
                    <a:pt x="282" y="730"/>
                  </a:lnTo>
                  <a:lnTo>
                    <a:pt x="278" y="768"/>
                  </a:lnTo>
                  <a:lnTo>
                    <a:pt x="278" y="804"/>
                  </a:lnTo>
                  <a:lnTo>
                    <a:pt x="276" y="836"/>
                  </a:lnTo>
                  <a:lnTo>
                    <a:pt x="278" y="839"/>
                  </a:lnTo>
                  <a:lnTo>
                    <a:pt x="285" y="841"/>
                  </a:lnTo>
                  <a:lnTo>
                    <a:pt x="287" y="841"/>
                  </a:lnTo>
                  <a:lnTo>
                    <a:pt x="276" y="844"/>
                  </a:lnTo>
                  <a:lnTo>
                    <a:pt x="241" y="758"/>
                  </a:lnTo>
                  <a:lnTo>
                    <a:pt x="205" y="670"/>
                  </a:lnTo>
                  <a:lnTo>
                    <a:pt x="170" y="579"/>
                  </a:lnTo>
                  <a:lnTo>
                    <a:pt x="137" y="493"/>
                  </a:lnTo>
                  <a:lnTo>
                    <a:pt x="101" y="406"/>
                  </a:lnTo>
                  <a:lnTo>
                    <a:pt x="69" y="319"/>
                  </a:lnTo>
                  <a:lnTo>
                    <a:pt x="34" y="231"/>
                  </a:lnTo>
                  <a:lnTo>
                    <a:pt x="0" y="144"/>
                  </a:lnTo>
                  <a:lnTo>
                    <a:pt x="9" y="108"/>
                  </a:lnTo>
                  <a:lnTo>
                    <a:pt x="14" y="71"/>
                  </a:lnTo>
                  <a:lnTo>
                    <a:pt x="20" y="35"/>
                  </a:lnTo>
                  <a:lnTo>
                    <a:pt x="31" y="0"/>
                  </a:lnTo>
                  <a:lnTo>
                    <a:pt x="39" y="5"/>
                  </a:lnTo>
                  <a:lnTo>
                    <a:pt x="48" y="16"/>
                  </a:lnTo>
                  <a:lnTo>
                    <a:pt x="55" y="27"/>
                  </a:lnTo>
                  <a:lnTo>
                    <a:pt x="61" y="35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2" name="Freeform 280"/>
            <p:cNvSpPr>
              <a:spLocks/>
            </p:cNvSpPr>
            <p:nvPr/>
          </p:nvSpPr>
          <p:spPr bwMode="auto">
            <a:xfrm>
              <a:off x="2951" y="2078"/>
              <a:ext cx="65" cy="57"/>
            </a:xfrm>
            <a:custGeom>
              <a:avLst/>
              <a:gdLst>
                <a:gd name="T0" fmla="*/ 0 w 261"/>
                <a:gd name="T1" fmla="*/ 0 h 229"/>
                <a:gd name="T2" fmla="*/ 0 w 261"/>
                <a:gd name="T3" fmla="*/ 0 h 229"/>
                <a:gd name="T4" fmla="*/ 0 w 261"/>
                <a:gd name="T5" fmla="*/ 0 h 229"/>
                <a:gd name="T6" fmla="*/ 0 w 261"/>
                <a:gd name="T7" fmla="*/ 0 h 229"/>
                <a:gd name="T8" fmla="*/ 0 w 261"/>
                <a:gd name="T9" fmla="*/ 0 h 229"/>
                <a:gd name="T10" fmla="*/ 0 w 261"/>
                <a:gd name="T11" fmla="*/ 0 h 229"/>
                <a:gd name="T12" fmla="*/ 0 w 261"/>
                <a:gd name="T13" fmla="*/ 0 h 229"/>
                <a:gd name="T14" fmla="*/ 0 w 261"/>
                <a:gd name="T15" fmla="*/ 0 h 229"/>
                <a:gd name="T16" fmla="*/ 0 w 261"/>
                <a:gd name="T17" fmla="*/ 0 h 229"/>
                <a:gd name="T18" fmla="*/ 0 w 261"/>
                <a:gd name="T19" fmla="*/ 0 h 229"/>
                <a:gd name="T20" fmla="*/ 0 w 261"/>
                <a:gd name="T21" fmla="*/ 0 h 229"/>
                <a:gd name="T22" fmla="*/ 0 w 261"/>
                <a:gd name="T23" fmla="*/ 0 h 229"/>
                <a:gd name="T24" fmla="*/ 0 w 261"/>
                <a:gd name="T25" fmla="*/ 0 h 229"/>
                <a:gd name="T26" fmla="*/ 0 w 261"/>
                <a:gd name="T27" fmla="*/ 0 h 229"/>
                <a:gd name="T28" fmla="*/ 0 w 261"/>
                <a:gd name="T29" fmla="*/ 0 h 229"/>
                <a:gd name="T30" fmla="*/ 0 w 261"/>
                <a:gd name="T31" fmla="*/ 0 h 229"/>
                <a:gd name="T32" fmla="*/ 0 w 261"/>
                <a:gd name="T33" fmla="*/ 0 h 229"/>
                <a:gd name="T34" fmla="*/ 0 w 261"/>
                <a:gd name="T35" fmla="*/ 0 h 229"/>
                <a:gd name="T36" fmla="*/ 0 w 261"/>
                <a:gd name="T37" fmla="*/ 0 h 229"/>
                <a:gd name="T38" fmla="*/ 0 w 261"/>
                <a:gd name="T39" fmla="*/ 0 h 229"/>
                <a:gd name="T40" fmla="*/ 0 w 261"/>
                <a:gd name="T41" fmla="*/ 0 h 229"/>
                <a:gd name="T42" fmla="*/ 0 w 261"/>
                <a:gd name="T43" fmla="*/ 0 h 229"/>
                <a:gd name="T44" fmla="*/ 0 w 261"/>
                <a:gd name="T45" fmla="*/ 0 h 229"/>
                <a:gd name="T46" fmla="*/ 0 w 261"/>
                <a:gd name="T47" fmla="*/ 0 h 229"/>
                <a:gd name="T48" fmla="*/ 0 w 261"/>
                <a:gd name="T49" fmla="*/ 0 h 229"/>
                <a:gd name="T50" fmla="*/ 0 w 261"/>
                <a:gd name="T51" fmla="*/ 0 h 229"/>
                <a:gd name="T52" fmla="*/ 0 w 261"/>
                <a:gd name="T53" fmla="*/ 0 h 229"/>
                <a:gd name="T54" fmla="*/ 0 w 261"/>
                <a:gd name="T55" fmla="*/ 0 h 229"/>
                <a:gd name="T56" fmla="*/ 0 w 261"/>
                <a:gd name="T57" fmla="*/ 0 h 229"/>
                <a:gd name="T58" fmla="*/ 0 w 261"/>
                <a:gd name="T59" fmla="*/ 0 h 229"/>
                <a:gd name="T60" fmla="*/ 0 w 261"/>
                <a:gd name="T61" fmla="*/ 0 h 229"/>
                <a:gd name="T62" fmla="*/ 0 w 261"/>
                <a:gd name="T63" fmla="*/ 0 h 229"/>
                <a:gd name="T64" fmla="*/ 0 w 261"/>
                <a:gd name="T65" fmla="*/ 0 h 229"/>
                <a:gd name="T66" fmla="*/ 0 w 261"/>
                <a:gd name="T67" fmla="*/ 0 h 229"/>
                <a:gd name="T68" fmla="*/ 0 w 261"/>
                <a:gd name="T69" fmla="*/ 0 h 229"/>
                <a:gd name="T70" fmla="*/ 0 w 261"/>
                <a:gd name="T71" fmla="*/ 0 h 229"/>
                <a:gd name="T72" fmla="*/ 0 w 261"/>
                <a:gd name="T73" fmla="*/ 0 h 2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229"/>
                <a:gd name="T113" fmla="*/ 261 w 261"/>
                <a:gd name="T114" fmla="*/ 229 h 22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229">
                  <a:moveTo>
                    <a:pt x="261" y="48"/>
                  </a:moveTo>
                  <a:lnTo>
                    <a:pt x="261" y="82"/>
                  </a:lnTo>
                  <a:lnTo>
                    <a:pt x="255" y="112"/>
                  </a:lnTo>
                  <a:lnTo>
                    <a:pt x="239" y="144"/>
                  </a:lnTo>
                  <a:lnTo>
                    <a:pt x="214" y="168"/>
                  </a:lnTo>
                  <a:lnTo>
                    <a:pt x="204" y="177"/>
                  </a:lnTo>
                  <a:lnTo>
                    <a:pt x="196" y="185"/>
                  </a:lnTo>
                  <a:lnTo>
                    <a:pt x="184" y="193"/>
                  </a:lnTo>
                  <a:lnTo>
                    <a:pt x="172" y="201"/>
                  </a:lnTo>
                  <a:lnTo>
                    <a:pt x="161" y="207"/>
                  </a:lnTo>
                  <a:lnTo>
                    <a:pt x="149" y="215"/>
                  </a:lnTo>
                  <a:lnTo>
                    <a:pt x="136" y="220"/>
                  </a:lnTo>
                  <a:lnTo>
                    <a:pt x="124" y="229"/>
                  </a:lnTo>
                  <a:lnTo>
                    <a:pt x="111" y="212"/>
                  </a:lnTo>
                  <a:lnTo>
                    <a:pt x="98" y="195"/>
                  </a:lnTo>
                  <a:lnTo>
                    <a:pt x="84" y="179"/>
                  </a:lnTo>
                  <a:lnTo>
                    <a:pt x="67" y="165"/>
                  </a:lnTo>
                  <a:lnTo>
                    <a:pt x="48" y="152"/>
                  </a:lnTo>
                  <a:lnTo>
                    <a:pt x="32" y="142"/>
                  </a:lnTo>
                  <a:lnTo>
                    <a:pt x="16" y="128"/>
                  </a:lnTo>
                  <a:lnTo>
                    <a:pt x="0" y="114"/>
                  </a:lnTo>
                  <a:lnTo>
                    <a:pt x="2" y="87"/>
                  </a:lnTo>
                  <a:lnTo>
                    <a:pt x="11" y="62"/>
                  </a:lnTo>
                  <a:lnTo>
                    <a:pt x="21" y="38"/>
                  </a:lnTo>
                  <a:lnTo>
                    <a:pt x="35" y="13"/>
                  </a:lnTo>
                  <a:lnTo>
                    <a:pt x="37" y="8"/>
                  </a:lnTo>
                  <a:lnTo>
                    <a:pt x="35" y="5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60" y="5"/>
                  </a:lnTo>
                  <a:lnTo>
                    <a:pt x="89" y="11"/>
                  </a:lnTo>
                  <a:lnTo>
                    <a:pt x="119" y="16"/>
                  </a:lnTo>
                  <a:lnTo>
                    <a:pt x="149" y="18"/>
                  </a:lnTo>
                  <a:lnTo>
                    <a:pt x="177" y="27"/>
                  </a:lnTo>
                  <a:lnTo>
                    <a:pt x="207" y="32"/>
                  </a:lnTo>
                  <a:lnTo>
                    <a:pt x="234" y="41"/>
                  </a:lnTo>
                  <a:lnTo>
                    <a:pt x="261" y="4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3" name="Freeform 281"/>
            <p:cNvSpPr>
              <a:spLocks/>
            </p:cNvSpPr>
            <p:nvPr/>
          </p:nvSpPr>
          <p:spPr bwMode="auto">
            <a:xfrm>
              <a:off x="2727" y="2079"/>
              <a:ext cx="81" cy="175"/>
            </a:xfrm>
            <a:custGeom>
              <a:avLst/>
              <a:gdLst>
                <a:gd name="T0" fmla="*/ 0 w 324"/>
                <a:gd name="T1" fmla="*/ 0 h 700"/>
                <a:gd name="T2" fmla="*/ 0 w 324"/>
                <a:gd name="T3" fmla="*/ 0 h 700"/>
                <a:gd name="T4" fmla="*/ 0 w 324"/>
                <a:gd name="T5" fmla="*/ 0 h 700"/>
                <a:gd name="T6" fmla="*/ 0 w 324"/>
                <a:gd name="T7" fmla="*/ 0 h 700"/>
                <a:gd name="T8" fmla="*/ 0 w 324"/>
                <a:gd name="T9" fmla="*/ 0 h 700"/>
                <a:gd name="T10" fmla="*/ 0 w 324"/>
                <a:gd name="T11" fmla="*/ 0 h 700"/>
                <a:gd name="T12" fmla="*/ 0 w 324"/>
                <a:gd name="T13" fmla="*/ 0 h 700"/>
                <a:gd name="T14" fmla="*/ 0 w 324"/>
                <a:gd name="T15" fmla="*/ 0 h 700"/>
                <a:gd name="T16" fmla="*/ 0 w 324"/>
                <a:gd name="T17" fmla="*/ 0 h 700"/>
                <a:gd name="T18" fmla="*/ 0 w 324"/>
                <a:gd name="T19" fmla="*/ 0 h 700"/>
                <a:gd name="T20" fmla="*/ 0 w 324"/>
                <a:gd name="T21" fmla="*/ 0 h 700"/>
                <a:gd name="T22" fmla="*/ 0 w 324"/>
                <a:gd name="T23" fmla="*/ 0 h 700"/>
                <a:gd name="T24" fmla="*/ 0 w 324"/>
                <a:gd name="T25" fmla="*/ 0 h 700"/>
                <a:gd name="T26" fmla="*/ 0 w 324"/>
                <a:gd name="T27" fmla="*/ 0 h 700"/>
                <a:gd name="T28" fmla="*/ 0 w 324"/>
                <a:gd name="T29" fmla="*/ 0 h 700"/>
                <a:gd name="T30" fmla="*/ 0 w 324"/>
                <a:gd name="T31" fmla="*/ 0 h 700"/>
                <a:gd name="T32" fmla="*/ 0 w 324"/>
                <a:gd name="T33" fmla="*/ 0 h 700"/>
                <a:gd name="T34" fmla="*/ 0 w 324"/>
                <a:gd name="T35" fmla="*/ 0 h 700"/>
                <a:gd name="T36" fmla="*/ 0 w 324"/>
                <a:gd name="T37" fmla="*/ 0 h 700"/>
                <a:gd name="T38" fmla="*/ 0 w 324"/>
                <a:gd name="T39" fmla="*/ 0 h 700"/>
                <a:gd name="T40" fmla="*/ 0 w 324"/>
                <a:gd name="T41" fmla="*/ 0 h 700"/>
                <a:gd name="T42" fmla="*/ 0 w 324"/>
                <a:gd name="T43" fmla="*/ 0 h 700"/>
                <a:gd name="T44" fmla="*/ 0 w 324"/>
                <a:gd name="T45" fmla="*/ 0 h 700"/>
                <a:gd name="T46" fmla="*/ 0 w 324"/>
                <a:gd name="T47" fmla="*/ 0 h 700"/>
                <a:gd name="T48" fmla="*/ 0 w 324"/>
                <a:gd name="T49" fmla="*/ 0 h 700"/>
                <a:gd name="T50" fmla="*/ 0 w 324"/>
                <a:gd name="T51" fmla="*/ 0 h 700"/>
                <a:gd name="T52" fmla="*/ 0 w 324"/>
                <a:gd name="T53" fmla="*/ 0 h 700"/>
                <a:gd name="T54" fmla="*/ 0 w 324"/>
                <a:gd name="T55" fmla="*/ 0 h 700"/>
                <a:gd name="T56" fmla="*/ 0 w 324"/>
                <a:gd name="T57" fmla="*/ 0 h 700"/>
                <a:gd name="T58" fmla="*/ 0 w 324"/>
                <a:gd name="T59" fmla="*/ 0 h 700"/>
                <a:gd name="T60" fmla="*/ 0 w 324"/>
                <a:gd name="T61" fmla="*/ 0 h 700"/>
                <a:gd name="T62" fmla="*/ 0 w 324"/>
                <a:gd name="T63" fmla="*/ 0 h 700"/>
                <a:gd name="T64" fmla="*/ 0 w 324"/>
                <a:gd name="T65" fmla="*/ 0 h 700"/>
                <a:gd name="T66" fmla="*/ 0 w 324"/>
                <a:gd name="T67" fmla="*/ 0 h 700"/>
                <a:gd name="T68" fmla="*/ 0 w 324"/>
                <a:gd name="T69" fmla="*/ 0 h 7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24"/>
                <a:gd name="T106" fmla="*/ 0 h 700"/>
                <a:gd name="T107" fmla="*/ 324 w 324"/>
                <a:gd name="T108" fmla="*/ 700 h 70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24" h="700">
                  <a:moveTo>
                    <a:pt x="315" y="574"/>
                  </a:moveTo>
                  <a:lnTo>
                    <a:pt x="324" y="581"/>
                  </a:lnTo>
                  <a:lnTo>
                    <a:pt x="324" y="592"/>
                  </a:lnTo>
                  <a:lnTo>
                    <a:pt x="321" y="602"/>
                  </a:lnTo>
                  <a:lnTo>
                    <a:pt x="324" y="616"/>
                  </a:lnTo>
                  <a:lnTo>
                    <a:pt x="321" y="700"/>
                  </a:lnTo>
                  <a:lnTo>
                    <a:pt x="310" y="670"/>
                  </a:lnTo>
                  <a:lnTo>
                    <a:pt x="294" y="640"/>
                  </a:lnTo>
                  <a:lnTo>
                    <a:pt x="275" y="611"/>
                  </a:lnTo>
                  <a:lnTo>
                    <a:pt x="255" y="581"/>
                  </a:lnTo>
                  <a:lnTo>
                    <a:pt x="253" y="581"/>
                  </a:lnTo>
                  <a:lnTo>
                    <a:pt x="248" y="578"/>
                  </a:lnTo>
                  <a:lnTo>
                    <a:pt x="245" y="572"/>
                  </a:lnTo>
                  <a:lnTo>
                    <a:pt x="239" y="569"/>
                  </a:lnTo>
                  <a:lnTo>
                    <a:pt x="209" y="504"/>
                  </a:lnTo>
                  <a:lnTo>
                    <a:pt x="179" y="439"/>
                  </a:lnTo>
                  <a:lnTo>
                    <a:pt x="149" y="374"/>
                  </a:lnTo>
                  <a:lnTo>
                    <a:pt x="119" y="308"/>
                  </a:lnTo>
                  <a:lnTo>
                    <a:pt x="89" y="243"/>
                  </a:lnTo>
                  <a:lnTo>
                    <a:pt x="59" y="174"/>
                  </a:lnTo>
                  <a:lnTo>
                    <a:pt x="29" y="109"/>
                  </a:lnTo>
                  <a:lnTo>
                    <a:pt x="0" y="41"/>
                  </a:lnTo>
                  <a:lnTo>
                    <a:pt x="7" y="43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24" y="38"/>
                  </a:lnTo>
                  <a:lnTo>
                    <a:pt x="29" y="0"/>
                  </a:lnTo>
                  <a:lnTo>
                    <a:pt x="68" y="71"/>
                  </a:lnTo>
                  <a:lnTo>
                    <a:pt x="103" y="142"/>
                  </a:lnTo>
                  <a:lnTo>
                    <a:pt x="138" y="213"/>
                  </a:lnTo>
                  <a:lnTo>
                    <a:pt x="174" y="284"/>
                  </a:lnTo>
                  <a:lnTo>
                    <a:pt x="209" y="357"/>
                  </a:lnTo>
                  <a:lnTo>
                    <a:pt x="245" y="427"/>
                  </a:lnTo>
                  <a:lnTo>
                    <a:pt x="280" y="501"/>
                  </a:lnTo>
                  <a:lnTo>
                    <a:pt x="315" y="574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4" name="Freeform 282"/>
            <p:cNvSpPr>
              <a:spLocks/>
            </p:cNvSpPr>
            <p:nvPr/>
          </p:nvSpPr>
          <p:spPr bwMode="auto">
            <a:xfrm>
              <a:off x="2843" y="2091"/>
              <a:ext cx="8" cy="7"/>
            </a:xfrm>
            <a:custGeom>
              <a:avLst/>
              <a:gdLst>
                <a:gd name="T0" fmla="*/ 0 w 36"/>
                <a:gd name="T1" fmla="*/ 0 h 30"/>
                <a:gd name="T2" fmla="*/ 0 w 36"/>
                <a:gd name="T3" fmla="*/ 0 h 30"/>
                <a:gd name="T4" fmla="*/ 0 w 36"/>
                <a:gd name="T5" fmla="*/ 0 h 30"/>
                <a:gd name="T6" fmla="*/ 0 w 36"/>
                <a:gd name="T7" fmla="*/ 0 h 30"/>
                <a:gd name="T8" fmla="*/ 0 w 36"/>
                <a:gd name="T9" fmla="*/ 0 h 30"/>
                <a:gd name="T10" fmla="*/ 0 w 36"/>
                <a:gd name="T11" fmla="*/ 0 h 30"/>
                <a:gd name="T12" fmla="*/ 0 w 36"/>
                <a:gd name="T13" fmla="*/ 0 h 30"/>
                <a:gd name="T14" fmla="*/ 0 w 36"/>
                <a:gd name="T15" fmla="*/ 0 h 30"/>
                <a:gd name="T16" fmla="*/ 0 w 36"/>
                <a:gd name="T17" fmla="*/ 0 h 30"/>
                <a:gd name="T18" fmla="*/ 0 w 36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30"/>
                <a:gd name="T32" fmla="*/ 36 w 36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30">
                  <a:moveTo>
                    <a:pt x="36" y="19"/>
                  </a:moveTo>
                  <a:lnTo>
                    <a:pt x="6" y="30"/>
                  </a:lnTo>
                  <a:lnTo>
                    <a:pt x="2" y="22"/>
                  </a:lnTo>
                  <a:lnTo>
                    <a:pt x="2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4" y="5"/>
                  </a:lnTo>
                  <a:lnTo>
                    <a:pt x="22" y="8"/>
                  </a:lnTo>
                  <a:lnTo>
                    <a:pt x="30" y="14"/>
                  </a:lnTo>
                  <a:lnTo>
                    <a:pt x="36" y="19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5" name="Freeform 283"/>
            <p:cNvSpPr>
              <a:spLocks/>
            </p:cNvSpPr>
            <p:nvPr/>
          </p:nvSpPr>
          <p:spPr bwMode="auto">
            <a:xfrm>
              <a:off x="2672" y="2096"/>
              <a:ext cx="103" cy="179"/>
            </a:xfrm>
            <a:custGeom>
              <a:avLst/>
              <a:gdLst>
                <a:gd name="T0" fmla="*/ 0 w 411"/>
                <a:gd name="T1" fmla="*/ 0 h 717"/>
                <a:gd name="T2" fmla="*/ 0 w 411"/>
                <a:gd name="T3" fmla="*/ 0 h 717"/>
                <a:gd name="T4" fmla="*/ 0 w 411"/>
                <a:gd name="T5" fmla="*/ 0 h 717"/>
                <a:gd name="T6" fmla="*/ 0 w 411"/>
                <a:gd name="T7" fmla="*/ 0 h 717"/>
                <a:gd name="T8" fmla="*/ 0 w 411"/>
                <a:gd name="T9" fmla="*/ 0 h 717"/>
                <a:gd name="T10" fmla="*/ 0 w 411"/>
                <a:gd name="T11" fmla="*/ 0 h 717"/>
                <a:gd name="T12" fmla="*/ 0 w 411"/>
                <a:gd name="T13" fmla="*/ 0 h 717"/>
                <a:gd name="T14" fmla="*/ 0 w 411"/>
                <a:gd name="T15" fmla="*/ 0 h 717"/>
                <a:gd name="T16" fmla="*/ 0 w 411"/>
                <a:gd name="T17" fmla="*/ 0 h 717"/>
                <a:gd name="T18" fmla="*/ 0 w 411"/>
                <a:gd name="T19" fmla="*/ 0 h 717"/>
                <a:gd name="T20" fmla="*/ 0 w 411"/>
                <a:gd name="T21" fmla="*/ 0 h 717"/>
                <a:gd name="T22" fmla="*/ 0 w 411"/>
                <a:gd name="T23" fmla="*/ 0 h 717"/>
                <a:gd name="T24" fmla="*/ 0 w 411"/>
                <a:gd name="T25" fmla="*/ 0 h 717"/>
                <a:gd name="T26" fmla="*/ 0 w 411"/>
                <a:gd name="T27" fmla="*/ 0 h 717"/>
                <a:gd name="T28" fmla="*/ 0 w 411"/>
                <a:gd name="T29" fmla="*/ 0 h 717"/>
                <a:gd name="T30" fmla="*/ 0 w 411"/>
                <a:gd name="T31" fmla="*/ 0 h 717"/>
                <a:gd name="T32" fmla="*/ 0 w 411"/>
                <a:gd name="T33" fmla="*/ 0 h 717"/>
                <a:gd name="T34" fmla="*/ 0 w 411"/>
                <a:gd name="T35" fmla="*/ 0 h 717"/>
                <a:gd name="T36" fmla="*/ 0 w 411"/>
                <a:gd name="T37" fmla="*/ 0 h 717"/>
                <a:gd name="T38" fmla="*/ 0 w 411"/>
                <a:gd name="T39" fmla="*/ 0 h 717"/>
                <a:gd name="T40" fmla="*/ 0 w 411"/>
                <a:gd name="T41" fmla="*/ 0 h 717"/>
                <a:gd name="T42" fmla="*/ 0 w 411"/>
                <a:gd name="T43" fmla="*/ 0 h 717"/>
                <a:gd name="T44" fmla="*/ 0 w 411"/>
                <a:gd name="T45" fmla="*/ 0 h 717"/>
                <a:gd name="T46" fmla="*/ 0 w 411"/>
                <a:gd name="T47" fmla="*/ 0 h 717"/>
                <a:gd name="T48" fmla="*/ 0 w 411"/>
                <a:gd name="T49" fmla="*/ 0 h 717"/>
                <a:gd name="T50" fmla="*/ 0 w 411"/>
                <a:gd name="T51" fmla="*/ 0 h 717"/>
                <a:gd name="T52" fmla="*/ 0 w 411"/>
                <a:gd name="T53" fmla="*/ 0 h 717"/>
                <a:gd name="T54" fmla="*/ 0 w 411"/>
                <a:gd name="T55" fmla="*/ 0 h 717"/>
                <a:gd name="T56" fmla="*/ 0 w 411"/>
                <a:gd name="T57" fmla="*/ 0 h 717"/>
                <a:gd name="T58" fmla="*/ 0 w 411"/>
                <a:gd name="T59" fmla="*/ 0 h 717"/>
                <a:gd name="T60" fmla="*/ 0 w 411"/>
                <a:gd name="T61" fmla="*/ 0 h 717"/>
                <a:gd name="T62" fmla="*/ 0 w 411"/>
                <a:gd name="T63" fmla="*/ 0 h 717"/>
                <a:gd name="T64" fmla="*/ 0 w 411"/>
                <a:gd name="T65" fmla="*/ 0 h 717"/>
                <a:gd name="T66" fmla="*/ 0 w 411"/>
                <a:gd name="T67" fmla="*/ 0 h 717"/>
                <a:gd name="T68" fmla="*/ 0 w 411"/>
                <a:gd name="T69" fmla="*/ 0 h 717"/>
                <a:gd name="T70" fmla="*/ 0 w 411"/>
                <a:gd name="T71" fmla="*/ 0 h 717"/>
                <a:gd name="T72" fmla="*/ 0 w 411"/>
                <a:gd name="T73" fmla="*/ 0 h 717"/>
                <a:gd name="T74" fmla="*/ 0 w 411"/>
                <a:gd name="T75" fmla="*/ 0 h 7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11"/>
                <a:gd name="T115" fmla="*/ 0 h 717"/>
                <a:gd name="T116" fmla="*/ 411 w 411"/>
                <a:gd name="T117" fmla="*/ 717 h 7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11" h="717">
                  <a:moveTo>
                    <a:pt x="405" y="679"/>
                  </a:moveTo>
                  <a:lnTo>
                    <a:pt x="405" y="681"/>
                  </a:lnTo>
                  <a:lnTo>
                    <a:pt x="405" y="685"/>
                  </a:lnTo>
                  <a:lnTo>
                    <a:pt x="409" y="687"/>
                  </a:lnTo>
                  <a:lnTo>
                    <a:pt x="411" y="687"/>
                  </a:lnTo>
                  <a:lnTo>
                    <a:pt x="389" y="692"/>
                  </a:lnTo>
                  <a:lnTo>
                    <a:pt x="370" y="697"/>
                  </a:lnTo>
                  <a:lnTo>
                    <a:pt x="349" y="701"/>
                  </a:lnTo>
                  <a:lnTo>
                    <a:pt x="329" y="706"/>
                  </a:lnTo>
                  <a:lnTo>
                    <a:pt x="308" y="708"/>
                  </a:lnTo>
                  <a:lnTo>
                    <a:pt x="289" y="711"/>
                  </a:lnTo>
                  <a:lnTo>
                    <a:pt x="269" y="715"/>
                  </a:lnTo>
                  <a:lnTo>
                    <a:pt x="250" y="717"/>
                  </a:lnTo>
                  <a:lnTo>
                    <a:pt x="245" y="690"/>
                  </a:lnTo>
                  <a:lnTo>
                    <a:pt x="242" y="662"/>
                  </a:lnTo>
                  <a:lnTo>
                    <a:pt x="239" y="637"/>
                  </a:lnTo>
                  <a:lnTo>
                    <a:pt x="237" y="614"/>
                  </a:lnTo>
                  <a:lnTo>
                    <a:pt x="248" y="616"/>
                  </a:lnTo>
                  <a:lnTo>
                    <a:pt x="258" y="619"/>
                  </a:lnTo>
                  <a:lnTo>
                    <a:pt x="269" y="619"/>
                  </a:lnTo>
                  <a:lnTo>
                    <a:pt x="280" y="619"/>
                  </a:lnTo>
                  <a:lnTo>
                    <a:pt x="292" y="619"/>
                  </a:lnTo>
                  <a:lnTo>
                    <a:pt x="302" y="616"/>
                  </a:lnTo>
                  <a:lnTo>
                    <a:pt x="313" y="614"/>
                  </a:lnTo>
                  <a:lnTo>
                    <a:pt x="324" y="607"/>
                  </a:lnTo>
                  <a:lnTo>
                    <a:pt x="329" y="597"/>
                  </a:lnTo>
                  <a:lnTo>
                    <a:pt x="329" y="584"/>
                  </a:lnTo>
                  <a:lnTo>
                    <a:pt x="329" y="570"/>
                  </a:lnTo>
                  <a:lnTo>
                    <a:pt x="327" y="559"/>
                  </a:lnTo>
                  <a:lnTo>
                    <a:pt x="319" y="550"/>
                  </a:lnTo>
                  <a:lnTo>
                    <a:pt x="310" y="545"/>
                  </a:lnTo>
                  <a:lnTo>
                    <a:pt x="302" y="540"/>
                  </a:lnTo>
                  <a:lnTo>
                    <a:pt x="292" y="536"/>
                  </a:lnTo>
                  <a:lnTo>
                    <a:pt x="280" y="534"/>
                  </a:lnTo>
                  <a:lnTo>
                    <a:pt x="267" y="534"/>
                  </a:lnTo>
                  <a:lnTo>
                    <a:pt x="256" y="534"/>
                  </a:lnTo>
                  <a:lnTo>
                    <a:pt x="245" y="536"/>
                  </a:lnTo>
                  <a:lnTo>
                    <a:pt x="226" y="543"/>
                  </a:lnTo>
                  <a:lnTo>
                    <a:pt x="207" y="496"/>
                  </a:lnTo>
                  <a:lnTo>
                    <a:pt x="185" y="453"/>
                  </a:lnTo>
                  <a:lnTo>
                    <a:pt x="166" y="407"/>
                  </a:lnTo>
                  <a:lnTo>
                    <a:pt x="147" y="359"/>
                  </a:lnTo>
                  <a:lnTo>
                    <a:pt x="125" y="313"/>
                  </a:lnTo>
                  <a:lnTo>
                    <a:pt x="106" y="264"/>
                  </a:lnTo>
                  <a:lnTo>
                    <a:pt x="85" y="218"/>
                  </a:lnTo>
                  <a:lnTo>
                    <a:pt x="65" y="172"/>
                  </a:lnTo>
                  <a:lnTo>
                    <a:pt x="76" y="170"/>
                  </a:lnTo>
                  <a:lnTo>
                    <a:pt x="90" y="170"/>
                  </a:lnTo>
                  <a:lnTo>
                    <a:pt x="101" y="170"/>
                  </a:lnTo>
                  <a:lnTo>
                    <a:pt x="111" y="166"/>
                  </a:lnTo>
                  <a:lnTo>
                    <a:pt x="125" y="163"/>
                  </a:lnTo>
                  <a:lnTo>
                    <a:pt x="136" y="161"/>
                  </a:lnTo>
                  <a:lnTo>
                    <a:pt x="144" y="156"/>
                  </a:lnTo>
                  <a:lnTo>
                    <a:pt x="155" y="147"/>
                  </a:lnTo>
                  <a:lnTo>
                    <a:pt x="152" y="134"/>
                  </a:lnTo>
                  <a:lnTo>
                    <a:pt x="147" y="120"/>
                  </a:lnTo>
                  <a:lnTo>
                    <a:pt x="141" y="109"/>
                  </a:lnTo>
                  <a:lnTo>
                    <a:pt x="131" y="95"/>
                  </a:lnTo>
                  <a:lnTo>
                    <a:pt x="120" y="92"/>
                  </a:lnTo>
                  <a:lnTo>
                    <a:pt x="106" y="92"/>
                  </a:lnTo>
                  <a:lnTo>
                    <a:pt x="95" y="92"/>
                  </a:lnTo>
                  <a:lnTo>
                    <a:pt x="81" y="92"/>
                  </a:lnTo>
                  <a:lnTo>
                    <a:pt x="71" y="95"/>
                  </a:lnTo>
                  <a:lnTo>
                    <a:pt x="60" y="99"/>
                  </a:lnTo>
                  <a:lnTo>
                    <a:pt x="49" y="101"/>
                  </a:lnTo>
                  <a:lnTo>
                    <a:pt x="41" y="106"/>
                  </a:lnTo>
                  <a:lnTo>
                    <a:pt x="41" y="112"/>
                  </a:lnTo>
                  <a:lnTo>
                    <a:pt x="0" y="16"/>
                  </a:lnTo>
                  <a:lnTo>
                    <a:pt x="14" y="14"/>
                  </a:lnTo>
                  <a:lnTo>
                    <a:pt x="27" y="11"/>
                  </a:lnTo>
                  <a:lnTo>
                    <a:pt x="43" y="9"/>
                  </a:lnTo>
                  <a:lnTo>
                    <a:pt x="57" y="5"/>
                  </a:lnTo>
                  <a:lnTo>
                    <a:pt x="73" y="5"/>
                  </a:lnTo>
                  <a:lnTo>
                    <a:pt x="90" y="3"/>
                  </a:lnTo>
                  <a:lnTo>
                    <a:pt x="103" y="3"/>
                  </a:lnTo>
                  <a:lnTo>
                    <a:pt x="120" y="0"/>
                  </a:lnTo>
                  <a:lnTo>
                    <a:pt x="405" y="679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6" name="Freeform 284"/>
            <p:cNvSpPr>
              <a:spLocks/>
            </p:cNvSpPr>
            <p:nvPr/>
          </p:nvSpPr>
          <p:spPr bwMode="auto">
            <a:xfrm>
              <a:off x="2847" y="2099"/>
              <a:ext cx="35" cy="6"/>
            </a:xfrm>
            <a:custGeom>
              <a:avLst/>
              <a:gdLst>
                <a:gd name="T0" fmla="*/ 0 w 138"/>
                <a:gd name="T1" fmla="*/ 0 h 21"/>
                <a:gd name="T2" fmla="*/ 0 w 138"/>
                <a:gd name="T3" fmla="*/ 0 h 21"/>
                <a:gd name="T4" fmla="*/ 0 w 138"/>
                <a:gd name="T5" fmla="*/ 0 h 21"/>
                <a:gd name="T6" fmla="*/ 0 w 138"/>
                <a:gd name="T7" fmla="*/ 0 h 21"/>
                <a:gd name="T8" fmla="*/ 0 w 138"/>
                <a:gd name="T9" fmla="*/ 0 h 21"/>
                <a:gd name="T10" fmla="*/ 0 w 138"/>
                <a:gd name="T11" fmla="*/ 0 h 21"/>
                <a:gd name="T12" fmla="*/ 0 w 138"/>
                <a:gd name="T13" fmla="*/ 0 h 21"/>
                <a:gd name="T14" fmla="*/ 0 w 138"/>
                <a:gd name="T15" fmla="*/ 0 h 21"/>
                <a:gd name="T16" fmla="*/ 0 w 138"/>
                <a:gd name="T17" fmla="*/ 0 h 21"/>
                <a:gd name="T18" fmla="*/ 0 w 138"/>
                <a:gd name="T19" fmla="*/ 0 h 21"/>
                <a:gd name="T20" fmla="*/ 0 w 138"/>
                <a:gd name="T21" fmla="*/ 0 h 21"/>
                <a:gd name="T22" fmla="*/ 0 w 138"/>
                <a:gd name="T23" fmla="*/ 0 h 21"/>
                <a:gd name="T24" fmla="*/ 0 w 138"/>
                <a:gd name="T25" fmla="*/ 0 h 21"/>
                <a:gd name="T26" fmla="*/ 0 w 138"/>
                <a:gd name="T27" fmla="*/ 0 h 21"/>
                <a:gd name="T28" fmla="*/ 0 w 138"/>
                <a:gd name="T29" fmla="*/ 0 h 21"/>
                <a:gd name="T30" fmla="*/ 0 w 138"/>
                <a:gd name="T31" fmla="*/ 0 h 21"/>
                <a:gd name="T32" fmla="*/ 0 w 138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1"/>
                <a:gd name="T53" fmla="*/ 138 w 138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1">
                  <a:moveTo>
                    <a:pt x="0" y="13"/>
                  </a:moveTo>
                  <a:lnTo>
                    <a:pt x="16" y="5"/>
                  </a:lnTo>
                  <a:lnTo>
                    <a:pt x="35" y="0"/>
                  </a:lnTo>
                  <a:lnTo>
                    <a:pt x="51" y="0"/>
                  </a:lnTo>
                  <a:lnTo>
                    <a:pt x="70" y="2"/>
                  </a:lnTo>
                  <a:lnTo>
                    <a:pt x="87" y="7"/>
                  </a:lnTo>
                  <a:lnTo>
                    <a:pt x="106" y="13"/>
                  </a:lnTo>
                  <a:lnTo>
                    <a:pt x="122" y="19"/>
                  </a:lnTo>
                  <a:lnTo>
                    <a:pt x="138" y="21"/>
                  </a:lnTo>
                  <a:lnTo>
                    <a:pt x="133" y="21"/>
                  </a:lnTo>
                  <a:lnTo>
                    <a:pt x="122" y="21"/>
                  </a:lnTo>
                  <a:lnTo>
                    <a:pt x="106" y="19"/>
                  </a:lnTo>
                  <a:lnTo>
                    <a:pt x="83" y="16"/>
                  </a:lnTo>
                  <a:lnTo>
                    <a:pt x="62" y="16"/>
                  </a:lnTo>
                  <a:lnTo>
                    <a:pt x="37" y="13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7" name="Freeform 285"/>
            <p:cNvSpPr>
              <a:spLocks/>
            </p:cNvSpPr>
            <p:nvPr/>
          </p:nvSpPr>
          <p:spPr bwMode="auto">
            <a:xfrm>
              <a:off x="2637" y="2100"/>
              <a:ext cx="78" cy="180"/>
            </a:xfrm>
            <a:custGeom>
              <a:avLst/>
              <a:gdLst>
                <a:gd name="T0" fmla="*/ 0 w 312"/>
                <a:gd name="T1" fmla="*/ 0 h 722"/>
                <a:gd name="T2" fmla="*/ 0 w 312"/>
                <a:gd name="T3" fmla="*/ 0 h 722"/>
                <a:gd name="T4" fmla="*/ 0 w 312"/>
                <a:gd name="T5" fmla="*/ 0 h 722"/>
                <a:gd name="T6" fmla="*/ 0 w 312"/>
                <a:gd name="T7" fmla="*/ 0 h 722"/>
                <a:gd name="T8" fmla="*/ 0 w 312"/>
                <a:gd name="T9" fmla="*/ 0 h 722"/>
                <a:gd name="T10" fmla="*/ 0 w 312"/>
                <a:gd name="T11" fmla="*/ 0 h 722"/>
                <a:gd name="T12" fmla="*/ 0 w 312"/>
                <a:gd name="T13" fmla="*/ 0 h 722"/>
                <a:gd name="T14" fmla="*/ 0 w 312"/>
                <a:gd name="T15" fmla="*/ 0 h 722"/>
                <a:gd name="T16" fmla="*/ 0 w 312"/>
                <a:gd name="T17" fmla="*/ 0 h 722"/>
                <a:gd name="T18" fmla="*/ 0 w 312"/>
                <a:gd name="T19" fmla="*/ 0 h 722"/>
                <a:gd name="T20" fmla="*/ 0 w 312"/>
                <a:gd name="T21" fmla="*/ 0 h 722"/>
                <a:gd name="T22" fmla="*/ 0 w 312"/>
                <a:gd name="T23" fmla="*/ 0 h 722"/>
                <a:gd name="T24" fmla="*/ 0 w 312"/>
                <a:gd name="T25" fmla="*/ 0 h 722"/>
                <a:gd name="T26" fmla="*/ 0 w 312"/>
                <a:gd name="T27" fmla="*/ 0 h 722"/>
                <a:gd name="T28" fmla="*/ 0 w 312"/>
                <a:gd name="T29" fmla="*/ 0 h 722"/>
                <a:gd name="T30" fmla="*/ 0 w 312"/>
                <a:gd name="T31" fmla="*/ 0 h 722"/>
                <a:gd name="T32" fmla="*/ 0 w 312"/>
                <a:gd name="T33" fmla="*/ 0 h 722"/>
                <a:gd name="T34" fmla="*/ 0 w 312"/>
                <a:gd name="T35" fmla="*/ 0 h 722"/>
                <a:gd name="T36" fmla="*/ 0 w 312"/>
                <a:gd name="T37" fmla="*/ 0 h 722"/>
                <a:gd name="T38" fmla="*/ 0 w 312"/>
                <a:gd name="T39" fmla="*/ 0 h 722"/>
                <a:gd name="T40" fmla="*/ 0 w 312"/>
                <a:gd name="T41" fmla="*/ 0 h 722"/>
                <a:gd name="T42" fmla="*/ 0 w 312"/>
                <a:gd name="T43" fmla="*/ 0 h 722"/>
                <a:gd name="T44" fmla="*/ 0 w 312"/>
                <a:gd name="T45" fmla="*/ 0 h 722"/>
                <a:gd name="T46" fmla="*/ 0 w 312"/>
                <a:gd name="T47" fmla="*/ 0 h 722"/>
                <a:gd name="T48" fmla="*/ 0 w 312"/>
                <a:gd name="T49" fmla="*/ 0 h 722"/>
                <a:gd name="T50" fmla="*/ 0 w 312"/>
                <a:gd name="T51" fmla="*/ 0 h 722"/>
                <a:gd name="T52" fmla="*/ 0 w 312"/>
                <a:gd name="T53" fmla="*/ 0 h 722"/>
                <a:gd name="T54" fmla="*/ 0 w 312"/>
                <a:gd name="T55" fmla="*/ 0 h 722"/>
                <a:gd name="T56" fmla="*/ 0 w 312"/>
                <a:gd name="T57" fmla="*/ 0 h 7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722"/>
                <a:gd name="T89" fmla="*/ 312 w 312"/>
                <a:gd name="T90" fmla="*/ 722 h 7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722">
                  <a:moveTo>
                    <a:pt x="34" y="5"/>
                  </a:moveTo>
                  <a:lnTo>
                    <a:pt x="66" y="93"/>
                  </a:lnTo>
                  <a:lnTo>
                    <a:pt x="101" y="184"/>
                  </a:lnTo>
                  <a:lnTo>
                    <a:pt x="137" y="270"/>
                  </a:lnTo>
                  <a:lnTo>
                    <a:pt x="172" y="357"/>
                  </a:lnTo>
                  <a:lnTo>
                    <a:pt x="205" y="448"/>
                  </a:lnTo>
                  <a:lnTo>
                    <a:pt x="241" y="534"/>
                  </a:lnTo>
                  <a:lnTo>
                    <a:pt x="276" y="625"/>
                  </a:lnTo>
                  <a:lnTo>
                    <a:pt x="312" y="711"/>
                  </a:lnTo>
                  <a:lnTo>
                    <a:pt x="292" y="715"/>
                  </a:lnTo>
                  <a:lnTo>
                    <a:pt x="276" y="717"/>
                  </a:lnTo>
                  <a:lnTo>
                    <a:pt x="257" y="720"/>
                  </a:lnTo>
                  <a:lnTo>
                    <a:pt x="241" y="722"/>
                  </a:lnTo>
                  <a:lnTo>
                    <a:pt x="241" y="679"/>
                  </a:lnTo>
                  <a:lnTo>
                    <a:pt x="237" y="638"/>
                  </a:lnTo>
                  <a:lnTo>
                    <a:pt x="232" y="595"/>
                  </a:lnTo>
                  <a:lnTo>
                    <a:pt x="225" y="551"/>
                  </a:lnTo>
                  <a:lnTo>
                    <a:pt x="195" y="483"/>
                  </a:lnTo>
                  <a:lnTo>
                    <a:pt x="167" y="414"/>
                  </a:lnTo>
                  <a:lnTo>
                    <a:pt x="137" y="347"/>
                  </a:lnTo>
                  <a:lnTo>
                    <a:pt x="110" y="278"/>
                  </a:lnTo>
                  <a:lnTo>
                    <a:pt x="82" y="207"/>
                  </a:lnTo>
                  <a:lnTo>
                    <a:pt x="55" y="140"/>
                  </a:lnTo>
                  <a:lnTo>
                    <a:pt x="28" y="69"/>
                  </a:lnTo>
                  <a:lnTo>
                    <a:pt x="0" y="0"/>
                  </a:lnTo>
                  <a:lnTo>
                    <a:pt x="6" y="3"/>
                  </a:lnTo>
                  <a:lnTo>
                    <a:pt x="14" y="5"/>
                  </a:lnTo>
                  <a:lnTo>
                    <a:pt x="23" y="9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8" name="Freeform 286"/>
            <p:cNvSpPr>
              <a:spLocks/>
            </p:cNvSpPr>
            <p:nvPr/>
          </p:nvSpPr>
          <p:spPr bwMode="auto">
            <a:xfrm>
              <a:off x="2900" y="2103"/>
              <a:ext cx="79" cy="47"/>
            </a:xfrm>
            <a:custGeom>
              <a:avLst/>
              <a:gdLst>
                <a:gd name="T0" fmla="*/ 0 w 316"/>
                <a:gd name="T1" fmla="*/ 0 h 186"/>
                <a:gd name="T2" fmla="*/ 0 w 316"/>
                <a:gd name="T3" fmla="*/ 0 h 186"/>
                <a:gd name="T4" fmla="*/ 0 w 316"/>
                <a:gd name="T5" fmla="*/ 0 h 186"/>
                <a:gd name="T6" fmla="*/ 0 w 316"/>
                <a:gd name="T7" fmla="*/ 0 h 186"/>
                <a:gd name="T8" fmla="*/ 0 w 316"/>
                <a:gd name="T9" fmla="*/ 0 h 186"/>
                <a:gd name="T10" fmla="*/ 0 w 316"/>
                <a:gd name="T11" fmla="*/ 0 h 186"/>
                <a:gd name="T12" fmla="*/ 0 w 316"/>
                <a:gd name="T13" fmla="*/ 0 h 186"/>
                <a:gd name="T14" fmla="*/ 0 w 316"/>
                <a:gd name="T15" fmla="*/ 0 h 186"/>
                <a:gd name="T16" fmla="*/ 0 w 316"/>
                <a:gd name="T17" fmla="*/ 0 h 186"/>
                <a:gd name="T18" fmla="*/ 0 w 316"/>
                <a:gd name="T19" fmla="*/ 0 h 186"/>
                <a:gd name="T20" fmla="*/ 0 w 316"/>
                <a:gd name="T21" fmla="*/ 0 h 186"/>
                <a:gd name="T22" fmla="*/ 0 w 316"/>
                <a:gd name="T23" fmla="*/ 0 h 186"/>
                <a:gd name="T24" fmla="*/ 0 w 316"/>
                <a:gd name="T25" fmla="*/ 0 h 186"/>
                <a:gd name="T26" fmla="*/ 0 w 316"/>
                <a:gd name="T27" fmla="*/ 0 h 186"/>
                <a:gd name="T28" fmla="*/ 0 w 316"/>
                <a:gd name="T29" fmla="*/ 0 h 186"/>
                <a:gd name="T30" fmla="*/ 0 w 316"/>
                <a:gd name="T31" fmla="*/ 0 h 186"/>
                <a:gd name="T32" fmla="*/ 0 w 316"/>
                <a:gd name="T33" fmla="*/ 0 h 186"/>
                <a:gd name="T34" fmla="*/ 0 w 316"/>
                <a:gd name="T35" fmla="*/ 0 h 186"/>
                <a:gd name="T36" fmla="*/ 0 w 316"/>
                <a:gd name="T37" fmla="*/ 0 h 186"/>
                <a:gd name="T38" fmla="*/ 0 w 316"/>
                <a:gd name="T39" fmla="*/ 0 h 186"/>
                <a:gd name="T40" fmla="*/ 0 w 316"/>
                <a:gd name="T41" fmla="*/ 0 h 186"/>
                <a:gd name="T42" fmla="*/ 0 w 316"/>
                <a:gd name="T43" fmla="*/ 0 h 186"/>
                <a:gd name="T44" fmla="*/ 0 w 316"/>
                <a:gd name="T45" fmla="*/ 0 h 186"/>
                <a:gd name="T46" fmla="*/ 0 w 316"/>
                <a:gd name="T47" fmla="*/ 0 h 186"/>
                <a:gd name="T48" fmla="*/ 0 w 316"/>
                <a:gd name="T49" fmla="*/ 0 h 186"/>
                <a:gd name="T50" fmla="*/ 0 w 316"/>
                <a:gd name="T51" fmla="*/ 0 h 186"/>
                <a:gd name="T52" fmla="*/ 0 w 316"/>
                <a:gd name="T53" fmla="*/ 0 h 186"/>
                <a:gd name="T54" fmla="*/ 0 w 316"/>
                <a:gd name="T55" fmla="*/ 0 h 186"/>
                <a:gd name="T56" fmla="*/ 0 w 316"/>
                <a:gd name="T57" fmla="*/ 0 h 186"/>
                <a:gd name="T58" fmla="*/ 0 w 316"/>
                <a:gd name="T59" fmla="*/ 0 h 186"/>
                <a:gd name="T60" fmla="*/ 0 w 316"/>
                <a:gd name="T61" fmla="*/ 0 h 186"/>
                <a:gd name="T62" fmla="*/ 0 w 316"/>
                <a:gd name="T63" fmla="*/ 0 h 186"/>
                <a:gd name="T64" fmla="*/ 0 w 316"/>
                <a:gd name="T65" fmla="*/ 0 h 186"/>
                <a:gd name="T66" fmla="*/ 0 w 316"/>
                <a:gd name="T67" fmla="*/ 0 h 186"/>
                <a:gd name="T68" fmla="*/ 0 w 316"/>
                <a:gd name="T69" fmla="*/ 0 h 186"/>
                <a:gd name="T70" fmla="*/ 0 w 316"/>
                <a:gd name="T71" fmla="*/ 0 h 186"/>
                <a:gd name="T72" fmla="*/ 0 w 316"/>
                <a:gd name="T73" fmla="*/ 0 h 186"/>
                <a:gd name="T74" fmla="*/ 0 w 316"/>
                <a:gd name="T75" fmla="*/ 0 h 186"/>
                <a:gd name="T76" fmla="*/ 0 w 316"/>
                <a:gd name="T77" fmla="*/ 0 h 186"/>
                <a:gd name="T78" fmla="*/ 0 w 316"/>
                <a:gd name="T79" fmla="*/ 0 h 186"/>
                <a:gd name="T80" fmla="*/ 0 w 316"/>
                <a:gd name="T81" fmla="*/ 0 h 186"/>
                <a:gd name="T82" fmla="*/ 0 w 316"/>
                <a:gd name="T83" fmla="*/ 0 h 186"/>
                <a:gd name="T84" fmla="*/ 0 w 316"/>
                <a:gd name="T85" fmla="*/ 0 h 186"/>
                <a:gd name="T86" fmla="*/ 0 w 316"/>
                <a:gd name="T87" fmla="*/ 0 h 186"/>
                <a:gd name="T88" fmla="*/ 0 w 316"/>
                <a:gd name="T89" fmla="*/ 0 h 1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16"/>
                <a:gd name="T136" fmla="*/ 0 h 186"/>
                <a:gd name="T137" fmla="*/ 316 w 316"/>
                <a:gd name="T138" fmla="*/ 186 h 1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16" h="186">
                  <a:moveTo>
                    <a:pt x="223" y="46"/>
                  </a:moveTo>
                  <a:lnTo>
                    <a:pt x="237" y="55"/>
                  </a:lnTo>
                  <a:lnTo>
                    <a:pt x="248" y="62"/>
                  </a:lnTo>
                  <a:lnTo>
                    <a:pt x="256" y="71"/>
                  </a:lnTo>
                  <a:lnTo>
                    <a:pt x="267" y="82"/>
                  </a:lnTo>
                  <a:lnTo>
                    <a:pt x="278" y="92"/>
                  </a:lnTo>
                  <a:lnTo>
                    <a:pt x="286" y="104"/>
                  </a:lnTo>
                  <a:lnTo>
                    <a:pt x="297" y="115"/>
                  </a:lnTo>
                  <a:lnTo>
                    <a:pt x="311" y="122"/>
                  </a:lnTo>
                  <a:lnTo>
                    <a:pt x="316" y="133"/>
                  </a:lnTo>
                  <a:lnTo>
                    <a:pt x="308" y="142"/>
                  </a:lnTo>
                  <a:lnTo>
                    <a:pt x="294" y="147"/>
                  </a:lnTo>
                  <a:lnTo>
                    <a:pt x="281" y="152"/>
                  </a:lnTo>
                  <a:lnTo>
                    <a:pt x="253" y="163"/>
                  </a:lnTo>
                  <a:lnTo>
                    <a:pt x="226" y="172"/>
                  </a:lnTo>
                  <a:lnTo>
                    <a:pt x="196" y="177"/>
                  </a:lnTo>
                  <a:lnTo>
                    <a:pt x="166" y="180"/>
                  </a:lnTo>
                  <a:lnTo>
                    <a:pt x="136" y="182"/>
                  </a:lnTo>
                  <a:lnTo>
                    <a:pt x="106" y="186"/>
                  </a:lnTo>
                  <a:lnTo>
                    <a:pt x="74" y="186"/>
                  </a:lnTo>
                  <a:lnTo>
                    <a:pt x="44" y="186"/>
                  </a:lnTo>
                  <a:lnTo>
                    <a:pt x="28" y="180"/>
                  </a:lnTo>
                  <a:lnTo>
                    <a:pt x="19" y="170"/>
                  </a:lnTo>
                  <a:lnTo>
                    <a:pt x="11" y="152"/>
                  </a:lnTo>
                  <a:lnTo>
                    <a:pt x="5" y="136"/>
                  </a:lnTo>
                  <a:lnTo>
                    <a:pt x="3" y="120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4" y="76"/>
                  </a:lnTo>
                  <a:lnTo>
                    <a:pt x="28" y="71"/>
                  </a:lnTo>
                  <a:lnTo>
                    <a:pt x="41" y="65"/>
                  </a:lnTo>
                  <a:lnTo>
                    <a:pt x="55" y="57"/>
                  </a:lnTo>
                  <a:lnTo>
                    <a:pt x="69" y="52"/>
                  </a:lnTo>
                  <a:lnTo>
                    <a:pt x="81" y="44"/>
                  </a:lnTo>
                  <a:lnTo>
                    <a:pt x="95" y="35"/>
                  </a:lnTo>
                  <a:lnTo>
                    <a:pt x="109" y="30"/>
                  </a:lnTo>
                  <a:lnTo>
                    <a:pt x="120" y="22"/>
                  </a:lnTo>
                  <a:lnTo>
                    <a:pt x="131" y="22"/>
                  </a:lnTo>
                  <a:lnTo>
                    <a:pt x="136" y="14"/>
                  </a:lnTo>
                  <a:lnTo>
                    <a:pt x="142" y="5"/>
                  </a:lnTo>
                  <a:lnTo>
                    <a:pt x="150" y="0"/>
                  </a:lnTo>
                  <a:lnTo>
                    <a:pt x="169" y="5"/>
                  </a:lnTo>
                  <a:lnTo>
                    <a:pt x="188" y="19"/>
                  </a:lnTo>
                  <a:lnTo>
                    <a:pt x="205" y="35"/>
                  </a:lnTo>
                  <a:lnTo>
                    <a:pt x="223" y="46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99" name="Freeform 287"/>
            <p:cNvSpPr>
              <a:spLocks/>
            </p:cNvSpPr>
            <p:nvPr/>
          </p:nvSpPr>
          <p:spPr bwMode="auto">
            <a:xfrm>
              <a:off x="2885" y="2105"/>
              <a:ext cx="11" cy="20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w 46"/>
                <a:gd name="T21" fmla="*/ 0 h 82"/>
                <a:gd name="T22" fmla="*/ 0 w 46"/>
                <a:gd name="T23" fmla="*/ 0 h 82"/>
                <a:gd name="T24" fmla="*/ 0 w 46"/>
                <a:gd name="T25" fmla="*/ 0 h 82"/>
                <a:gd name="T26" fmla="*/ 0 w 46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82"/>
                <a:gd name="T44" fmla="*/ 46 w 46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82">
                  <a:moveTo>
                    <a:pt x="44" y="6"/>
                  </a:moveTo>
                  <a:lnTo>
                    <a:pt x="46" y="25"/>
                  </a:lnTo>
                  <a:lnTo>
                    <a:pt x="44" y="44"/>
                  </a:lnTo>
                  <a:lnTo>
                    <a:pt x="41" y="64"/>
                  </a:lnTo>
                  <a:lnTo>
                    <a:pt x="44" y="82"/>
                  </a:lnTo>
                  <a:lnTo>
                    <a:pt x="33" y="77"/>
                  </a:lnTo>
                  <a:lnTo>
                    <a:pt x="19" y="77"/>
                  </a:lnTo>
                  <a:lnTo>
                    <a:pt x="5" y="71"/>
                  </a:lnTo>
                  <a:lnTo>
                    <a:pt x="0" y="6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0" name="Freeform 288"/>
            <p:cNvSpPr>
              <a:spLocks/>
            </p:cNvSpPr>
            <p:nvPr/>
          </p:nvSpPr>
          <p:spPr bwMode="auto">
            <a:xfrm>
              <a:off x="2820" y="2106"/>
              <a:ext cx="63" cy="39"/>
            </a:xfrm>
            <a:custGeom>
              <a:avLst/>
              <a:gdLst>
                <a:gd name="T0" fmla="*/ 0 w 253"/>
                <a:gd name="T1" fmla="*/ 0 h 155"/>
                <a:gd name="T2" fmla="*/ 0 w 253"/>
                <a:gd name="T3" fmla="*/ 0 h 155"/>
                <a:gd name="T4" fmla="*/ 0 w 253"/>
                <a:gd name="T5" fmla="*/ 0 h 155"/>
                <a:gd name="T6" fmla="*/ 0 w 253"/>
                <a:gd name="T7" fmla="*/ 0 h 155"/>
                <a:gd name="T8" fmla="*/ 0 w 253"/>
                <a:gd name="T9" fmla="*/ 0 h 155"/>
                <a:gd name="T10" fmla="*/ 0 w 253"/>
                <a:gd name="T11" fmla="*/ 0 h 155"/>
                <a:gd name="T12" fmla="*/ 0 w 253"/>
                <a:gd name="T13" fmla="*/ 0 h 155"/>
                <a:gd name="T14" fmla="*/ 0 w 253"/>
                <a:gd name="T15" fmla="*/ 0 h 155"/>
                <a:gd name="T16" fmla="*/ 0 w 253"/>
                <a:gd name="T17" fmla="*/ 0 h 155"/>
                <a:gd name="T18" fmla="*/ 0 w 253"/>
                <a:gd name="T19" fmla="*/ 0 h 155"/>
                <a:gd name="T20" fmla="*/ 0 w 253"/>
                <a:gd name="T21" fmla="*/ 0 h 155"/>
                <a:gd name="T22" fmla="*/ 0 w 253"/>
                <a:gd name="T23" fmla="*/ 0 h 155"/>
                <a:gd name="T24" fmla="*/ 0 w 253"/>
                <a:gd name="T25" fmla="*/ 0 h 155"/>
                <a:gd name="T26" fmla="*/ 0 w 253"/>
                <a:gd name="T27" fmla="*/ 0 h 155"/>
                <a:gd name="T28" fmla="*/ 0 w 253"/>
                <a:gd name="T29" fmla="*/ 0 h 155"/>
                <a:gd name="T30" fmla="*/ 0 w 253"/>
                <a:gd name="T31" fmla="*/ 0 h 155"/>
                <a:gd name="T32" fmla="*/ 0 w 253"/>
                <a:gd name="T33" fmla="*/ 0 h 155"/>
                <a:gd name="T34" fmla="*/ 0 w 253"/>
                <a:gd name="T35" fmla="*/ 0 h 155"/>
                <a:gd name="T36" fmla="*/ 0 w 253"/>
                <a:gd name="T37" fmla="*/ 0 h 155"/>
                <a:gd name="T38" fmla="*/ 0 w 253"/>
                <a:gd name="T39" fmla="*/ 0 h 155"/>
                <a:gd name="T40" fmla="*/ 0 w 253"/>
                <a:gd name="T41" fmla="*/ 0 h 155"/>
                <a:gd name="T42" fmla="*/ 0 w 253"/>
                <a:gd name="T43" fmla="*/ 0 h 155"/>
                <a:gd name="T44" fmla="*/ 0 w 253"/>
                <a:gd name="T45" fmla="*/ 0 h 155"/>
                <a:gd name="T46" fmla="*/ 0 w 253"/>
                <a:gd name="T47" fmla="*/ 0 h 155"/>
                <a:gd name="T48" fmla="*/ 0 w 253"/>
                <a:gd name="T49" fmla="*/ 0 h 155"/>
                <a:gd name="T50" fmla="*/ 0 w 253"/>
                <a:gd name="T51" fmla="*/ 0 h 155"/>
                <a:gd name="T52" fmla="*/ 0 w 253"/>
                <a:gd name="T53" fmla="*/ 0 h 155"/>
                <a:gd name="T54" fmla="*/ 0 w 253"/>
                <a:gd name="T55" fmla="*/ 0 h 155"/>
                <a:gd name="T56" fmla="*/ 0 w 253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3"/>
                <a:gd name="T88" fmla="*/ 0 h 155"/>
                <a:gd name="T89" fmla="*/ 253 w 253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3" h="155">
                  <a:moveTo>
                    <a:pt x="253" y="11"/>
                  </a:moveTo>
                  <a:lnTo>
                    <a:pt x="248" y="49"/>
                  </a:lnTo>
                  <a:lnTo>
                    <a:pt x="241" y="85"/>
                  </a:lnTo>
                  <a:lnTo>
                    <a:pt x="227" y="120"/>
                  </a:lnTo>
                  <a:lnTo>
                    <a:pt x="216" y="155"/>
                  </a:lnTo>
                  <a:lnTo>
                    <a:pt x="188" y="152"/>
                  </a:lnTo>
                  <a:lnTo>
                    <a:pt x="161" y="147"/>
                  </a:lnTo>
                  <a:lnTo>
                    <a:pt x="133" y="141"/>
                  </a:lnTo>
                  <a:lnTo>
                    <a:pt x="106" y="134"/>
                  </a:lnTo>
                  <a:lnTo>
                    <a:pt x="80" y="122"/>
                  </a:lnTo>
                  <a:lnTo>
                    <a:pt x="52" y="115"/>
                  </a:lnTo>
                  <a:lnTo>
                    <a:pt x="27" y="104"/>
                  </a:lnTo>
                  <a:lnTo>
                    <a:pt x="0" y="95"/>
                  </a:lnTo>
                  <a:lnTo>
                    <a:pt x="6" y="68"/>
                  </a:lnTo>
                  <a:lnTo>
                    <a:pt x="19" y="44"/>
                  </a:lnTo>
                  <a:lnTo>
                    <a:pt x="39" y="28"/>
                  </a:lnTo>
                  <a:lnTo>
                    <a:pt x="60" y="11"/>
                  </a:lnTo>
                  <a:lnTo>
                    <a:pt x="68" y="11"/>
                  </a:lnTo>
                  <a:lnTo>
                    <a:pt x="74" y="8"/>
                  </a:lnTo>
                  <a:lnTo>
                    <a:pt x="80" y="5"/>
                  </a:lnTo>
                  <a:lnTo>
                    <a:pt x="85" y="0"/>
                  </a:lnTo>
                  <a:lnTo>
                    <a:pt x="106" y="3"/>
                  </a:lnTo>
                  <a:lnTo>
                    <a:pt x="126" y="5"/>
                  </a:lnTo>
                  <a:lnTo>
                    <a:pt x="147" y="8"/>
                  </a:lnTo>
                  <a:lnTo>
                    <a:pt x="169" y="11"/>
                  </a:lnTo>
                  <a:lnTo>
                    <a:pt x="191" y="14"/>
                  </a:lnTo>
                  <a:lnTo>
                    <a:pt x="213" y="14"/>
                  </a:lnTo>
                  <a:lnTo>
                    <a:pt x="232" y="14"/>
                  </a:lnTo>
                  <a:lnTo>
                    <a:pt x="253" y="1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1" name="Freeform 289"/>
            <p:cNvSpPr>
              <a:spLocks/>
            </p:cNvSpPr>
            <p:nvPr/>
          </p:nvSpPr>
          <p:spPr bwMode="auto">
            <a:xfrm>
              <a:off x="2901" y="2106"/>
              <a:ext cx="14" cy="9"/>
            </a:xfrm>
            <a:custGeom>
              <a:avLst/>
              <a:gdLst>
                <a:gd name="T0" fmla="*/ 0 w 55"/>
                <a:gd name="T1" fmla="*/ 0 h 35"/>
                <a:gd name="T2" fmla="*/ 0 w 55"/>
                <a:gd name="T3" fmla="*/ 0 h 35"/>
                <a:gd name="T4" fmla="*/ 0 w 55"/>
                <a:gd name="T5" fmla="*/ 0 h 35"/>
                <a:gd name="T6" fmla="*/ 0 w 55"/>
                <a:gd name="T7" fmla="*/ 0 h 35"/>
                <a:gd name="T8" fmla="*/ 0 w 55"/>
                <a:gd name="T9" fmla="*/ 0 h 35"/>
                <a:gd name="T10" fmla="*/ 0 w 55"/>
                <a:gd name="T11" fmla="*/ 0 h 35"/>
                <a:gd name="T12" fmla="*/ 0 w 55"/>
                <a:gd name="T13" fmla="*/ 0 h 35"/>
                <a:gd name="T14" fmla="*/ 0 w 55"/>
                <a:gd name="T15" fmla="*/ 0 h 35"/>
                <a:gd name="T16" fmla="*/ 0 w 55"/>
                <a:gd name="T17" fmla="*/ 0 h 35"/>
                <a:gd name="T18" fmla="*/ 0 w 55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5"/>
                <a:gd name="T32" fmla="*/ 55 w 5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5">
                  <a:moveTo>
                    <a:pt x="20" y="0"/>
                  </a:moveTo>
                  <a:lnTo>
                    <a:pt x="20" y="3"/>
                  </a:lnTo>
                  <a:lnTo>
                    <a:pt x="20" y="5"/>
                  </a:lnTo>
                  <a:lnTo>
                    <a:pt x="28" y="8"/>
                  </a:lnTo>
                  <a:lnTo>
                    <a:pt x="39" y="8"/>
                  </a:lnTo>
                  <a:lnTo>
                    <a:pt x="46" y="5"/>
                  </a:lnTo>
                  <a:lnTo>
                    <a:pt x="55" y="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2" name="Freeform 290"/>
            <p:cNvSpPr>
              <a:spLocks/>
            </p:cNvSpPr>
            <p:nvPr/>
          </p:nvSpPr>
          <p:spPr bwMode="auto">
            <a:xfrm>
              <a:off x="2606" y="2107"/>
              <a:ext cx="75" cy="178"/>
            </a:xfrm>
            <a:custGeom>
              <a:avLst/>
              <a:gdLst>
                <a:gd name="T0" fmla="*/ 0 w 300"/>
                <a:gd name="T1" fmla="*/ 0 h 712"/>
                <a:gd name="T2" fmla="*/ 0 w 300"/>
                <a:gd name="T3" fmla="*/ 0 h 712"/>
                <a:gd name="T4" fmla="*/ 0 w 300"/>
                <a:gd name="T5" fmla="*/ 0 h 712"/>
                <a:gd name="T6" fmla="*/ 0 w 300"/>
                <a:gd name="T7" fmla="*/ 0 h 712"/>
                <a:gd name="T8" fmla="*/ 0 w 300"/>
                <a:gd name="T9" fmla="*/ 0 h 712"/>
                <a:gd name="T10" fmla="*/ 0 w 300"/>
                <a:gd name="T11" fmla="*/ 0 h 712"/>
                <a:gd name="T12" fmla="*/ 0 w 300"/>
                <a:gd name="T13" fmla="*/ 0 h 712"/>
                <a:gd name="T14" fmla="*/ 0 w 300"/>
                <a:gd name="T15" fmla="*/ 0 h 712"/>
                <a:gd name="T16" fmla="*/ 0 w 300"/>
                <a:gd name="T17" fmla="*/ 0 h 712"/>
                <a:gd name="T18" fmla="*/ 0 w 300"/>
                <a:gd name="T19" fmla="*/ 0 h 712"/>
                <a:gd name="T20" fmla="*/ 0 w 300"/>
                <a:gd name="T21" fmla="*/ 0 h 712"/>
                <a:gd name="T22" fmla="*/ 0 w 300"/>
                <a:gd name="T23" fmla="*/ 0 h 712"/>
                <a:gd name="T24" fmla="*/ 0 w 300"/>
                <a:gd name="T25" fmla="*/ 0 h 712"/>
                <a:gd name="T26" fmla="*/ 0 w 300"/>
                <a:gd name="T27" fmla="*/ 0 h 712"/>
                <a:gd name="T28" fmla="*/ 0 w 300"/>
                <a:gd name="T29" fmla="*/ 0 h 712"/>
                <a:gd name="T30" fmla="*/ 0 w 300"/>
                <a:gd name="T31" fmla="*/ 0 h 712"/>
                <a:gd name="T32" fmla="*/ 0 w 300"/>
                <a:gd name="T33" fmla="*/ 0 h 712"/>
                <a:gd name="T34" fmla="*/ 0 w 300"/>
                <a:gd name="T35" fmla="*/ 0 h 712"/>
                <a:gd name="T36" fmla="*/ 0 w 300"/>
                <a:gd name="T37" fmla="*/ 0 h 712"/>
                <a:gd name="T38" fmla="*/ 0 w 300"/>
                <a:gd name="T39" fmla="*/ 0 h 712"/>
                <a:gd name="T40" fmla="*/ 0 w 300"/>
                <a:gd name="T41" fmla="*/ 0 h 712"/>
                <a:gd name="T42" fmla="*/ 0 w 300"/>
                <a:gd name="T43" fmla="*/ 0 h 712"/>
                <a:gd name="T44" fmla="*/ 0 w 300"/>
                <a:gd name="T45" fmla="*/ 0 h 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0"/>
                <a:gd name="T70" fmla="*/ 0 h 712"/>
                <a:gd name="T71" fmla="*/ 300 w 300"/>
                <a:gd name="T72" fmla="*/ 712 h 7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0" h="712">
                  <a:moveTo>
                    <a:pt x="44" y="25"/>
                  </a:moveTo>
                  <a:lnTo>
                    <a:pt x="77" y="110"/>
                  </a:lnTo>
                  <a:lnTo>
                    <a:pt x="109" y="194"/>
                  </a:lnTo>
                  <a:lnTo>
                    <a:pt x="142" y="278"/>
                  </a:lnTo>
                  <a:lnTo>
                    <a:pt x="171" y="363"/>
                  </a:lnTo>
                  <a:lnTo>
                    <a:pt x="205" y="448"/>
                  </a:lnTo>
                  <a:lnTo>
                    <a:pt x="237" y="532"/>
                  </a:lnTo>
                  <a:lnTo>
                    <a:pt x="267" y="616"/>
                  </a:lnTo>
                  <a:lnTo>
                    <a:pt x="300" y="701"/>
                  </a:lnTo>
                  <a:lnTo>
                    <a:pt x="240" y="712"/>
                  </a:lnTo>
                  <a:lnTo>
                    <a:pt x="235" y="649"/>
                  </a:lnTo>
                  <a:lnTo>
                    <a:pt x="224" y="586"/>
                  </a:lnTo>
                  <a:lnTo>
                    <a:pt x="205" y="526"/>
                  </a:lnTo>
                  <a:lnTo>
                    <a:pt x="183" y="469"/>
                  </a:lnTo>
                  <a:lnTo>
                    <a:pt x="159" y="409"/>
                  </a:lnTo>
                  <a:lnTo>
                    <a:pt x="131" y="352"/>
                  </a:lnTo>
                  <a:lnTo>
                    <a:pt x="107" y="295"/>
                  </a:lnTo>
                  <a:lnTo>
                    <a:pt x="85" y="235"/>
                  </a:lnTo>
                  <a:lnTo>
                    <a:pt x="0" y="0"/>
                  </a:lnTo>
                  <a:lnTo>
                    <a:pt x="14" y="3"/>
                  </a:lnTo>
                  <a:lnTo>
                    <a:pt x="28" y="3"/>
                  </a:lnTo>
                  <a:lnTo>
                    <a:pt x="38" y="9"/>
                  </a:lnTo>
                  <a:lnTo>
                    <a:pt x="44" y="2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3" name="Freeform 291"/>
            <p:cNvSpPr>
              <a:spLocks/>
            </p:cNvSpPr>
            <p:nvPr/>
          </p:nvSpPr>
          <p:spPr bwMode="auto">
            <a:xfrm>
              <a:off x="2526" y="2116"/>
              <a:ext cx="117" cy="179"/>
            </a:xfrm>
            <a:custGeom>
              <a:avLst/>
              <a:gdLst>
                <a:gd name="T0" fmla="*/ 0 w 471"/>
                <a:gd name="T1" fmla="*/ 0 h 716"/>
                <a:gd name="T2" fmla="*/ 0 w 471"/>
                <a:gd name="T3" fmla="*/ 0 h 716"/>
                <a:gd name="T4" fmla="*/ 0 w 471"/>
                <a:gd name="T5" fmla="*/ 0 h 716"/>
                <a:gd name="T6" fmla="*/ 0 w 471"/>
                <a:gd name="T7" fmla="*/ 0 h 716"/>
                <a:gd name="T8" fmla="*/ 0 w 471"/>
                <a:gd name="T9" fmla="*/ 0 h 716"/>
                <a:gd name="T10" fmla="*/ 0 w 471"/>
                <a:gd name="T11" fmla="*/ 0 h 716"/>
                <a:gd name="T12" fmla="*/ 0 w 471"/>
                <a:gd name="T13" fmla="*/ 0 h 716"/>
                <a:gd name="T14" fmla="*/ 0 w 471"/>
                <a:gd name="T15" fmla="*/ 0 h 716"/>
                <a:gd name="T16" fmla="*/ 0 w 471"/>
                <a:gd name="T17" fmla="*/ 0 h 716"/>
                <a:gd name="T18" fmla="*/ 0 w 471"/>
                <a:gd name="T19" fmla="*/ 0 h 716"/>
                <a:gd name="T20" fmla="*/ 0 w 471"/>
                <a:gd name="T21" fmla="*/ 0 h 716"/>
                <a:gd name="T22" fmla="*/ 0 w 471"/>
                <a:gd name="T23" fmla="*/ 0 h 716"/>
                <a:gd name="T24" fmla="*/ 0 w 471"/>
                <a:gd name="T25" fmla="*/ 0 h 716"/>
                <a:gd name="T26" fmla="*/ 0 w 471"/>
                <a:gd name="T27" fmla="*/ 0 h 716"/>
                <a:gd name="T28" fmla="*/ 0 w 471"/>
                <a:gd name="T29" fmla="*/ 0 h 716"/>
                <a:gd name="T30" fmla="*/ 0 w 471"/>
                <a:gd name="T31" fmla="*/ 0 h 716"/>
                <a:gd name="T32" fmla="*/ 0 w 471"/>
                <a:gd name="T33" fmla="*/ 0 h 716"/>
                <a:gd name="T34" fmla="*/ 0 w 471"/>
                <a:gd name="T35" fmla="*/ 0 h 716"/>
                <a:gd name="T36" fmla="*/ 0 w 471"/>
                <a:gd name="T37" fmla="*/ 0 h 716"/>
                <a:gd name="T38" fmla="*/ 0 w 471"/>
                <a:gd name="T39" fmla="*/ 0 h 716"/>
                <a:gd name="T40" fmla="*/ 0 w 471"/>
                <a:gd name="T41" fmla="*/ 0 h 716"/>
                <a:gd name="T42" fmla="*/ 0 w 471"/>
                <a:gd name="T43" fmla="*/ 0 h 716"/>
                <a:gd name="T44" fmla="*/ 0 w 471"/>
                <a:gd name="T45" fmla="*/ 0 h 716"/>
                <a:gd name="T46" fmla="*/ 0 w 471"/>
                <a:gd name="T47" fmla="*/ 0 h 716"/>
                <a:gd name="T48" fmla="*/ 0 w 471"/>
                <a:gd name="T49" fmla="*/ 0 h 716"/>
                <a:gd name="T50" fmla="*/ 0 w 471"/>
                <a:gd name="T51" fmla="*/ 0 h 716"/>
                <a:gd name="T52" fmla="*/ 0 w 471"/>
                <a:gd name="T53" fmla="*/ 0 h 716"/>
                <a:gd name="T54" fmla="*/ 0 w 471"/>
                <a:gd name="T55" fmla="*/ 0 h 716"/>
                <a:gd name="T56" fmla="*/ 0 w 471"/>
                <a:gd name="T57" fmla="*/ 0 h 716"/>
                <a:gd name="T58" fmla="*/ 0 w 471"/>
                <a:gd name="T59" fmla="*/ 0 h 716"/>
                <a:gd name="T60" fmla="*/ 0 w 471"/>
                <a:gd name="T61" fmla="*/ 0 h 716"/>
                <a:gd name="T62" fmla="*/ 0 w 471"/>
                <a:gd name="T63" fmla="*/ 0 h 716"/>
                <a:gd name="T64" fmla="*/ 0 w 471"/>
                <a:gd name="T65" fmla="*/ 0 h 716"/>
                <a:gd name="T66" fmla="*/ 0 w 471"/>
                <a:gd name="T67" fmla="*/ 0 h 716"/>
                <a:gd name="T68" fmla="*/ 0 w 471"/>
                <a:gd name="T69" fmla="*/ 0 h 716"/>
                <a:gd name="T70" fmla="*/ 0 w 471"/>
                <a:gd name="T71" fmla="*/ 0 h 716"/>
                <a:gd name="T72" fmla="*/ 0 w 471"/>
                <a:gd name="T73" fmla="*/ 0 h 716"/>
                <a:gd name="T74" fmla="*/ 0 w 471"/>
                <a:gd name="T75" fmla="*/ 0 h 716"/>
                <a:gd name="T76" fmla="*/ 0 w 471"/>
                <a:gd name="T77" fmla="*/ 0 h 716"/>
                <a:gd name="T78" fmla="*/ 0 w 471"/>
                <a:gd name="T79" fmla="*/ 0 h 716"/>
                <a:gd name="T80" fmla="*/ 0 w 471"/>
                <a:gd name="T81" fmla="*/ 0 h 716"/>
                <a:gd name="T82" fmla="*/ 0 w 471"/>
                <a:gd name="T83" fmla="*/ 0 h 716"/>
                <a:gd name="T84" fmla="*/ 0 w 471"/>
                <a:gd name="T85" fmla="*/ 0 h 716"/>
                <a:gd name="T86" fmla="*/ 0 w 471"/>
                <a:gd name="T87" fmla="*/ 0 h 7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71"/>
                <a:gd name="T133" fmla="*/ 0 h 716"/>
                <a:gd name="T134" fmla="*/ 471 w 471"/>
                <a:gd name="T135" fmla="*/ 716 h 7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71" h="716">
                  <a:moveTo>
                    <a:pt x="269" y="164"/>
                  </a:moveTo>
                  <a:lnTo>
                    <a:pt x="471" y="689"/>
                  </a:lnTo>
                  <a:lnTo>
                    <a:pt x="450" y="695"/>
                  </a:lnTo>
                  <a:lnTo>
                    <a:pt x="428" y="697"/>
                  </a:lnTo>
                  <a:lnTo>
                    <a:pt x="406" y="703"/>
                  </a:lnTo>
                  <a:lnTo>
                    <a:pt x="386" y="706"/>
                  </a:lnTo>
                  <a:lnTo>
                    <a:pt x="365" y="711"/>
                  </a:lnTo>
                  <a:lnTo>
                    <a:pt x="345" y="714"/>
                  </a:lnTo>
                  <a:lnTo>
                    <a:pt x="324" y="716"/>
                  </a:lnTo>
                  <a:lnTo>
                    <a:pt x="305" y="716"/>
                  </a:lnTo>
                  <a:lnTo>
                    <a:pt x="269" y="689"/>
                  </a:lnTo>
                  <a:lnTo>
                    <a:pt x="237" y="659"/>
                  </a:lnTo>
                  <a:lnTo>
                    <a:pt x="207" y="633"/>
                  </a:lnTo>
                  <a:lnTo>
                    <a:pt x="179" y="603"/>
                  </a:lnTo>
                  <a:lnTo>
                    <a:pt x="152" y="569"/>
                  </a:lnTo>
                  <a:lnTo>
                    <a:pt x="128" y="537"/>
                  </a:lnTo>
                  <a:lnTo>
                    <a:pt x="106" y="504"/>
                  </a:lnTo>
                  <a:lnTo>
                    <a:pt x="84" y="466"/>
                  </a:lnTo>
                  <a:lnTo>
                    <a:pt x="98" y="454"/>
                  </a:lnTo>
                  <a:lnTo>
                    <a:pt x="114" y="452"/>
                  </a:lnTo>
                  <a:lnTo>
                    <a:pt x="133" y="449"/>
                  </a:lnTo>
                  <a:lnTo>
                    <a:pt x="149" y="447"/>
                  </a:lnTo>
                  <a:lnTo>
                    <a:pt x="166" y="447"/>
                  </a:lnTo>
                  <a:lnTo>
                    <a:pt x="179" y="438"/>
                  </a:lnTo>
                  <a:lnTo>
                    <a:pt x="188" y="428"/>
                  </a:lnTo>
                  <a:lnTo>
                    <a:pt x="191" y="406"/>
                  </a:lnTo>
                  <a:lnTo>
                    <a:pt x="177" y="371"/>
                  </a:lnTo>
                  <a:lnTo>
                    <a:pt x="163" y="335"/>
                  </a:lnTo>
                  <a:lnTo>
                    <a:pt x="152" y="297"/>
                  </a:lnTo>
                  <a:lnTo>
                    <a:pt x="138" y="256"/>
                  </a:lnTo>
                  <a:lnTo>
                    <a:pt x="122" y="247"/>
                  </a:lnTo>
                  <a:lnTo>
                    <a:pt x="106" y="245"/>
                  </a:lnTo>
                  <a:lnTo>
                    <a:pt x="90" y="245"/>
                  </a:lnTo>
                  <a:lnTo>
                    <a:pt x="73" y="247"/>
                  </a:lnTo>
                  <a:lnTo>
                    <a:pt x="55" y="251"/>
                  </a:lnTo>
                  <a:lnTo>
                    <a:pt x="37" y="253"/>
                  </a:lnTo>
                  <a:lnTo>
                    <a:pt x="21" y="256"/>
                  </a:lnTo>
                  <a:lnTo>
                    <a:pt x="5" y="259"/>
                  </a:lnTo>
                  <a:lnTo>
                    <a:pt x="0" y="199"/>
                  </a:lnTo>
                  <a:lnTo>
                    <a:pt x="11" y="144"/>
                  </a:lnTo>
                  <a:lnTo>
                    <a:pt x="25" y="88"/>
                  </a:lnTo>
                  <a:lnTo>
                    <a:pt x="41" y="24"/>
                  </a:lnTo>
                  <a:lnTo>
                    <a:pt x="207" y="0"/>
                  </a:lnTo>
                  <a:lnTo>
                    <a:pt x="269" y="16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4" name="Freeform 292"/>
            <p:cNvSpPr>
              <a:spLocks/>
            </p:cNvSpPr>
            <p:nvPr/>
          </p:nvSpPr>
          <p:spPr bwMode="auto">
            <a:xfrm>
              <a:off x="3030" y="2120"/>
              <a:ext cx="27" cy="15"/>
            </a:xfrm>
            <a:custGeom>
              <a:avLst/>
              <a:gdLst>
                <a:gd name="T0" fmla="*/ 0 w 110"/>
                <a:gd name="T1" fmla="*/ 0 h 61"/>
                <a:gd name="T2" fmla="*/ 0 w 110"/>
                <a:gd name="T3" fmla="*/ 0 h 61"/>
                <a:gd name="T4" fmla="*/ 0 w 110"/>
                <a:gd name="T5" fmla="*/ 0 h 61"/>
                <a:gd name="T6" fmla="*/ 0 w 110"/>
                <a:gd name="T7" fmla="*/ 0 h 61"/>
                <a:gd name="T8" fmla="*/ 0 w 110"/>
                <a:gd name="T9" fmla="*/ 0 h 61"/>
                <a:gd name="T10" fmla="*/ 0 w 110"/>
                <a:gd name="T11" fmla="*/ 0 h 61"/>
                <a:gd name="T12" fmla="*/ 0 w 110"/>
                <a:gd name="T13" fmla="*/ 0 h 61"/>
                <a:gd name="T14" fmla="*/ 0 w 110"/>
                <a:gd name="T15" fmla="*/ 0 h 61"/>
                <a:gd name="T16" fmla="*/ 0 w 110"/>
                <a:gd name="T17" fmla="*/ 0 h 61"/>
                <a:gd name="T18" fmla="*/ 0 w 110"/>
                <a:gd name="T19" fmla="*/ 0 h 61"/>
                <a:gd name="T20" fmla="*/ 0 w 110"/>
                <a:gd name="T21" fmla="*/ 0 h 61"/>
                <a:gd name="T22" fmla="*/ 0 w 110"/>
                <a:gd name="T23" fmla="*/ 0 h 61"/>
                <a:gd name="T24" fmla="*/ 0 w 110"/>
                <a:gd name="T25" fmla="*/ 0 h 61"/>
                <a:gd name="T26" fmla="*/ 0 w 110"/>
                <a:gd name="T27" fmla="*/ 0 h 61"/>
                <a:gd name="T28" fmla="*/ 0 w 110"/>
                <a:gd name="T29" fmla="*/ 0 h 61"/>
                <a:gd name="T30" fmla="*/ 0 w 110"/>
                <a:gd name="T31" fmla="*/ 0 h 61"/>
                <a:gd name="T32" fmla="*/ 0 w 110"/>
                <a:gd name="T33" fmla="*/ 0 h 61"/>
                <a:gd name="T34" fmla="*/ 0 w 110"/>
                <a:gd name="T35" fmla="*/ 0 h 61"/>
                <a:gd name="T36" fmla="*/ 0 w 110"/>
                <a:gd name="T37" fmla="*/ 0 h 61"/>
                <a:gd name="T38" fmla="*/ 0 w 110"/>
                <a:gd name="T39" fmla="*/ 0 h 61"/>
                <a:gd name="T40" fmla="*/ 0 w 110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"/>
                <a:gd name="T64" fmla="*/ 0 h 61"/>
                <a:gd name="T65" fmla="*/ 110 w 110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" h="61">
                  <a:moveTo>
                    <a:pt x="96" y="11"/>
                  </a:moveTo>
                  <a:lnTo>
                    <a:pt x="99" y="20"/>
                  </a:lnTo>
                  <a:lnTo>
                    <a:pt x="104" y="27"/>
                  </a:lnTo>
                  <a:lnTo>
                    <a:pt x="110" y="36"/>
                  </a:lnTo>
                  <a:lnTo>
                    <a:pt x="107" y="47"/>
                  </a:lnTo>
                  <a:lnTo>
                    <a:pt x="94" y="57"/>
                  </a:lnTo>
                  <a:lnTo>
                    <a:pt x="77" y="61"/>
                  </a:lnTo>
                  <a:lnTo>
                    <a:pt x="58" y="61"/>
                  </a:lnTo>
                  <a:lnTo>
                    <a:pt x="39" y="61"/>
                  </a:lnTo>
                  <a:lnTo>
                    <a:pt x="28" y="57"/>
                  </a:lnTo>
                  <a:lnTo>
                    <a:pt x="14" y="55"/>
                  </a:lnTo>
                  <a:lnTo>
                    <a:pt x="4" y="50"/>
                  </a:lnTo>
                  <a:lnTo>
                    <a:pt x="0" y="36"/>
                  </a:lnTo>
                  <a:lnTo>
                    <a:pt x="4" y="25"/>
                  </a:lnTo>
                  <a:lnTo>
                    <a:pt x="9" y="17"/>
                  </a:lnTo>
                  <a:lnTo>
                    <a:pt x="18" y="11"/>
                  </a:lnTo>
                  <a:lnTo>
                    <a:pt x="25" y="6"/>
                  </a:lnTo>
                  <a:lnTo>
                    <a:pt x="41" y="4"/>
                  </a:lnTo>
                  <a:lnTo>
                    <a:pt x="64" y="0"/>
                  </a:lnTo>
                  <a:lnTo>
                    <a:pt x="82" y="4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5" name="Freeform 293"/>
            <p:cNvSpPr>
              <a:spLocks/>
            </p:cNvSpPr>
            <p:nvPr/>
          </p:nvSpPr>
          <p:spPr bwMode="auto">
            <a:xfrm>
              <a:off x="2819" y="2143"/>
              <a:ext cx="238" cy="71"/>
            </a:xfrm>
            <a:custGeom>
              <a:avLst/>
              <a:gdLst>
                <a:gd name="T0" fmla="*/ 0 w 954"/>
                <a:gd name="T1" fmla="*/ 0 h 280"/>
                <a:gd name="T2" fmla="*/ 0 w 954"/>
                <a:gd name="T3" fmla="*/ 0 h 280"/>
                <a:gd name="T4" fmla="*/ 0 w 954"/>
                <a:gd name="T5" fmla="*/ 0 h 280"/>
                <a:gd name="T6" fmla="*/ 0 w 954"/>
                <a:gd name="T7" fmla="*/ 0 h 280"/>
                <a:gd name="T8" fmla="*/ 0 w 954"/>
                <a:gd name="T9" fmla="*/ 0 h 280"/>
                <a:gd name="T10" fmla="*/ 0 w 954"/>
                <a:gd name="T11" fmla="*/ 0 h 280"/>
                <a:gd name="T12" fmla="*/ 0 w 954"/>
                <a:gd name="T13" fmla="*/ 0 h 280"/>
                <a:gd name="T14" fmla="*/ 0 w 954"/>
                <a:gd name="T15" fmla="*/ 0 h 280"/>
                <a:gd name="T16" fmla="*/ 0 w 954"/>
                <a:gd name="T17" fmla="*/ 0 h 280"/>
                <a:gd name="T18" fmla="*/ 0 w 954"/>
                <a:gd name="T19" fmla="*/ 0 h 280"/>
                <a:gd name="T20" fmla="*/ 0 w 954"/>
                <a:gd name="T21" fmla="*/ 0 h 280"/>
                <a:gd name="T22" fmla="*/ 0 w 954"/>
                <a:gd name="T23" fmla="*/ 0 h 280"/>
                <a:gd name="T24" fmla="*/ 0 w 954"/>
                <a:gd name="T25" fmla="*/ 0 h 280"/>
                <a:gd name="T26" fmla="*/ 0 w 954"/>
                <a:gd name="T27" fmla="*/ 0 h 280"/>
                <a:gd name="T28" fmla="*/ 0 w 954"/>
                <a:gd name="T29" fmla="*/ 0 h 280"/>
                <a:gd name="T30" fmla="*/ 0 w 954"/>
                <a:gd name="T31" fmla="*/ 0 h 280"/>
                <a:gd name="T32" fmla="*/ 0 w 954"/>
                <a:gd name="T33" fmla="*/ 0 h 280"/>
                <a:gd name="T34" fmla="*/ 0 w 954"/>
                <a:gd name="T35" fmla="*/ 0 h 280"/>
                <a:gd name="T36" fmla="*/ 0 w 954"/>
                <a:gd name="T37" fmla="*/ 0 h 280"/>
                <a:gd name="T38" fmla="*/ 0 w 954"/>
                <a:gd name="T39" fmla="*/ 0 h 280"/>
                <a:gd name="T40" fmla="*/ 0 w 954"/>
                <a:gd name="T41" fmla="*/ 0 h 280"/>
                <a:gd name="T42" fmla="*/ 0 w 954"/>
                <a:gd name="T43" fmla="*/ 0 h 280"/>
                <a:gd name="T44" fmla="*/ 0 w 954"/>
                <a:gd name="T45" fmla="*/ 0 h 280"/>
                <a:gd name="T46" fmla="*/ 0 w 954"/>
                <a:gd name="T47" fmla="*/ 0 h 280"/>
                <a:gd name="T48" fmla="*/ 0 w 954"/>
                <a:gd name="T49" fmla="*/ 0 h 280"/>
                <a:gd name="T50" fmla="*/ 0 w 954"/>
                <a:gd name="T51" fmla="*/ 0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54"/>
                <a:gd name="T79" fmla="*/ 0 h 280"/>
                <a:gd name="T80" fmla="*/ 954 w 954"/>
                <a:gd name="T81" fmla="*/ 280 h 28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54" h="280">
                  <a:moveTo>
                    <a:pt x="945" y="120"/>
                  </a:moveTo>
                  <a:lnTo>
                    <a:pt x="11" y="280"/>
                  </a:lnTo>
                  <a:lnTo>
                    <a:pt x="0" y="248"/>
                  </a:lnTo>
                  <a:lnTo>
                    <a:pt x="0" y="207"/>
                  </a:lnTo>
                  <a:lnTo>
                    <a:pt x="2" y="166"/>
                  </a:lnTo>
                  <a:lnTo>
                    <a:pt x="5" y="131"/>
                  </a:lnTo>
                  <a:lnTo>
                    <a:pt x="37" y="131"/>
                  </a:lnTo>
                  <a:lnTo>
                    <a:pt x="81" y="131"/>
                  </a:lnTo>
                  <a:lnTo>
                    <a:pt x="136" y="128"/>
                  </a:lnTo>
                  <a:lnTo>
                    <a:pt x="196" y="122"/>
                  </a:lnTo>
                  <a:lnTo>
                    <a:pt x="262" y="115"/>
                  </a:lnTo>
                  <a:lnTo>
                    <a:pt x="329" y="106"/>
                  </a:lnTo>
                  <a:lnTo>
                    <a:pt x="403" y="98"/>
                  </a:lnTo>
                  <a:lnTo>
                    <a:pt x="476" y="87"/>
                  </a:lnTo>
                  <a:lnTo>
                    <a:pt x="554" y="76"/>
                  </a:lnTo>
                  <a:lnTo>
                    <a:pt x="624" y="65"/>
                  </a:lnTo>
                  <a:lnTo>
                    <a:pt x="695" y="51"/>
                  </a:lnTo>
                  <a:lnTo>
                    <a:pt x="761" y="41"/>
                  </a:lnTo>
                  <a:lnTo>
                    <a:pt x="820" y="30"/>
                  </a:lnTo>
                  <a:lnTo>
                    <a:pt x="874" y="19"/>
                  </a:lnTo>
                  <a:lnTo>
                    <a:pt x="918" y="9"/>
                  </a:lnTo>
                  <a:lnTo>
                    <a:pt x="954" y="0"/>
                  </a:lnTo>
                  <a:lnTo>
                    <a:pt x="951" y="32"/>
                  </a:lnTo>
                  <a:lnTo>
                    <a:pt x="951" y="60"/>
                  </a:lnTo>
                  <a:lnTo>
                    <a:pt x="948" y="90"/>
                  </a:lnTo>
                  <a:lnTo>
                    <a:pt x="945" y="12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6" name="Freeform 294"/>
            <p:cNvSpPr>
              <a:spLocks/>
            </p:cNvSpPr>
            <p:nvPr/>
          </p:nvSpPr>
          <p:spPr bwMode="auto">
            <a:xfrm>
              <a:off x="3065" y="2148"/>
              <a:ext cx="25" cy="68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w 101"/>
                <a:gd name="T11" fmla="*/ 0 h 276"/>
                <a:gd name="T12" fmla="*/ 0 w 101"/>
                <a:gd name="T13" fmla="*/ 0 h 276"/>
                <a:gd name="T14" fmla="*/ 0 w 101"/>
                <a:gd name="T15" fmla="*/ 0 h 276"/>
                <a:gd name="T16" fmla="*/ 0 w 101"/>
                <a:gd name="T17" fmla="*/ 0 h 276"/>
                <a:gd name="T18" fmla="*/ 0 w 101"/>
                <a:gd name="T19" fmla="*/ 0 h 276"/>
                <a:gd name="T20" fmla="*/ 0 w 101"/>
                <a:gd name="T21" fmla="*/ 0 h 276"/>
                <a:gd name="T22" fmla="*/ 0 w 101"/>
                <a:gd name="T23" fmla="*/ 0 h 276"/>
                <a:gd name="T24" fmla="*/ 0 w 101"/>
                <a:gd name="T25" fmla="*/ 0 h 276"/>
                <a:gd name="T26" fmla="*/ 0 w 101"/>
                <a:gd name="T27" fmla="*/ 0 h 276"/>
                <a:gd name="T28" fmla="*/ 0 w 101"/>
                <a:gd name="T29" fmla="*/ 0 h 276"/>
                <a:gd name="T30" fmla="*/ 0 w 101"/>
                <a:gd name="T31" fmla="*/ 0 h 276"/>
                <a:gd name="T32" fmla="*/ 0 w 101"/>
                <a:gd name="T33" fmla="*/ 0 h 276"/>
                <a:gd name="T34" fmla="*/ 0 w 101"/>
                <a:gd name="T35" fmla="*/ 0 h 276"/>
                <a:gd name="T36" fmla="*/ 0 w 101"/>
                <a:gd name="T37" fmla="*/ 0 h 276"/>
                <a:gd name="T38" fmla="*/ 0 w 101"/>
                <a:gd name="T39" fmla="*/ 0 h 276"/>
                <a:gd name="T40" fmla="*/ 0 w 101"/>
                <a:gd name="T41" fmla="*/ 0 h 276"/>
                <a:gd name="T42" fmla="*/ 0 w 101"/>
                <a:gd name="T43" fmla="*/ 0 h 276"/>
                <a:gd name="T44" fmla="*/ 0 w 101"/>
                <a:gd name="T45" fmla="*/ 0 h 276"/>
                <a:gd name="T46" fmla="*/ 0 w 101"/>
                <a:gd name="T47" fmla="*/ 0 h 276"/>
                <a:gd name="T48" fmla="*/ 0 w 101"/>
                <a:gd name="T49" fmla="*/ 0 h 2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1"/>
                <a:gd name="T76" fmla="*/ 0 h 276"/>
                <a:gd name="T77" fmla="*/ 101 w 101"/>
                <a:gd name="T78" fmla="*/ 276 h 2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1" h="276">
                  <a:moveTo>
                    <a:pt x="101" y="128"/>
                  </a:moveTo>
                  <a:lnTo>
                    <a:pt x="95" y="164"/>
                  </a:lnTo>
                  <a:lnTo>
                    <a:pt x="92" y="202"/>
                  </a:lnTo>
                  <a:lnTo>
                    <a:pt x="92" y="237"/>
                  </a:lnTo>
                  <a:lnTo>
                    <a:pt x="90" y="276"/>
                  </a:lnTo>
                  <a:lnTo>
                    <a:pt x="78" y="257"/>
                  </a:lnTo>
                  <a:lnTo>
                    <a:pt x="65" y="240"/>
                  </a:lnTo>
                  <a:lnTo>
                    <a:pt x="51" y="221"/>
                  </a:lnTo>
                  <a:lnTo>
                    <a:pt x="37" y="202"/>
                  </a:lnTo>
                  <a:lnTo>
                    <a:pt x="25" y="182"/>
                  </a:lnTo>
                  <a:lnTo>
                    <a:pt x="14" y="164"/>
                  </a:lnTo>
                  <a:lnTo>
                    <a:pt x="5" y="145"/>
                  </a:lnTo>
                  <a:lnTo>
                    <a:pt x="0" y="126"/>
                  </a:lnTo>
                  <a:lnTo>
                    <a:pt x="5" y="96"/>
                  </a:lnTo>
                  <a:lnTo>
                    <a:pt x="7" y="66"/>
                  </a:lnTo>
                  <a:lnTo>
                    <a:pt x="7" y="33"/>
                  </a:lnTo>
                  <a:lnTo>
                    <a:pt x="11" y="0"/>
                  </a:lnTo>
                  <a:lnTo>
                    <a:pt x="21" y="16"/>
                  </a:lnTo>
                  <a:lnTo>
                    <a:pt x="32" y="33"/>
                  </a:lnTo>
                  <a:lnTo>
                    <a:pt x="43" y="49"/>
                  </a:lnTo>
                  <a:lnTo>
                    <a:pt x="55" y="66"/>
                  </a:lnTo>
                  <a:lnTo>
                    <a:pt x="65" y="82"/>
                  </a:lnTo>
                  <a:lnTo>
                    <a:pt x="76" y="99"/>
                  </a:lnTo>
                  <a:lnTo>
                    <a:pt x="87" y="115"/>
                  </a:lnTo>
                  <a:lnTo>
                    <a:pt x="101" y="1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7" name="Freeform 295"/>
            <p:cNvSpPr>
              <a:spLocks/>
            </p:cNvSpPr>
            <p:nvPr/>
          </p:nvSpPr>
          <p:spPr bwMode="auto">
            <a:xfrm>
              <a:off x="2810" y="2149"/>
              <a:ext cx="32" cy="18"/>
            </a:xfrm>
            <a:custGeom>
              <a:avLst/>
              <a:gdLst>
                <a:gd name="T0" fmla="*/ 0 w 125"/>
                <a:gd name="T1" fmla="*/ 0 h 74"/>
                <a:gd name="T2" fmla="*/ 0 w 125"/>
                <a:gd name="T3" fmla="*/ 0 h 74"/>
                <a:gd name="T4" fmla="*/ 0 w 125"/>
                <a:gd name="T5" fmla="*/ 0 h 74"/>
                <a:gd name="T6" fmla="*/ 0 w 125"/>
                <a:gd name="T7" fmla="*/ 0 h 74"/>
                <a:gd name="T8" fmla="*/ 0 w 125"/>
                <a:gd name="T9" fmla="*/ 0 h 74"/>
                <a:gd name="T10" fmla="*/ 0 w 125"/>
                <a:gd name="T11" fmla="*/ 0 h 74"/>
                <a:gd name="T12" fmla="*/ 0 w 125"/>
                <a:gd name="T13" fmla="*/ 0 h 74"/>
                <a:gd name="T14" fmla="*/ 0 w 125"/>
                <a:gd name="T15" fmla="*/ 0 h 74"/>
                <a:gd name="T16" fmla="*/ 0 w 125"/>
                <a:gd name="T17" fmla="*/ 0 h 74"/>
                <a:gd name="T18" fmla="*/ 0 w 125"/>
                <a:gd name="T19" fmla="*/ 0 h 74"/>
                <a:gd name="T20" fmla="*/ 0 w 125"/>
                <a:gd name="T21" fmla="*/ 0 h 74"/>
                <a:gd name="T22" fmla="*/ 0 w 125"/>
                <a:gd name="T23" fmla="*/ 0 h 74"/>
                <a:gd name="T24" fmla="*/ 0 w 125"/>
                <a:gd name="T25" fmla="*/ 0 h 74"/>
                <a:gd name="T26" fmla="*/ 0 w 125"/>
                <a:gd name="T27" fmla="*/ 0 h 74"/>
                <a:gd name="T28" fmla="*/ 0 w 125"/>
                <a:gd name="T29" fmla="*/ 0 h 74"/>
                <a:gd name="T30" fmla="*/ 0 w 125"/>
                <a:gd name="T31" fmla="*/ 0 h 74"/>
                <a:gd name="T32" fmla="*/ 0 w 125"/>
                <a:gd name="T33" fmla="*/ 0 h 74"/>
                <a:gd name="T34" fmla="*/ 0 w 125"/>
                <a:gd name="T35" fmla="*/ 0 h 74"/>
                <a:gd name="T36" fmla="*/ 0 w 125"/>
                <a:gd name="T37" fmla="*/ 0 h 74"/>
                <a:gd name="T38" fmla="*/ 0 w 125"/>
                <a:gd name="T39" fmla="*/ 0 h 74"/>
                <a:gd name="T40" fmla="*/ 0 w 125"/>
                <a:gd name="T41" fmla="*/ 0 h 74"/>
                <a:gd name="T42" fmla="*/ 0 w 125"/>
                <a:gd name="T43" fmla="*/ 0 h 74"/>
                <a:gd name="T44" fmla="*/ 0 w 125"/>
                <a:gd name="T45" fmla="*/ 0 h 74"/>
                <a:gd name="T46" fmla="*/ 0 w 125"/>
                <a:gd name="T47" fmla="*/ 0 h 74"/>
                <a:gd name="T48" fmla="*/ 0 w 125"/>
                <a:gd name="T49" fmla="*/ 0 h 74"/>
                <a:gd name="T50" fmla="*/ 0 w 125"/>
                <a:gd name="T51" fmla="*/ 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5"/>
                <a:gd name="T79" fmla="*/ 0 h 74"/>
                <a:gd name="T80" fmla="*/ 125 w 125"/>
                <a:gd name="T81" fmla="*/ 74 h 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5" h="74">
                  <a:moveTo>
                    <a:pt x="123" y="34"/>
                  </a:moveTo>
                  <a:lnTo>
                    <a:pt x="125" y="47"/>
                  </a:lnTo>
                  <a:lnTo>
                    <a:pt x="118" y="55"/>
                  </a:lnTo>
                  <a:lnTo>
                    <a:pt x="104" y="61"/>
                  </a:lnTo>
                  <a:lnTo>
                    <a:pt x="93" y="69"/>
                  </a:lnTo>
                  <a:lnTo>
                    <a:pt x="82" y="71"/>
                  </a:lnTo>
                  <a:lnTo>
                    <a:pt x="70" y="71"/>
                  </a:lnTo>
                  <a:lnTo>
                    <a:pt x="60" y="74"/>
                  </a:lnTo>
                  <a:lnTo>
                    <a:pt x="49" y="74"/>
                  </a:lnTo>
                  <a:lnTo>
                    <a:pt x="38" y="71"/>
                  </a:lnTo>
                  <a:lnTo>
                    <a:pt x="27" y="69"/>
                  </a:lnTo>
                  <a:lnTo>
                    <a:pt x="17" y="64"/>
                  </a:lnTo>
                  <a:lnTo>
                    <a:pt x="8" y="55"/>
                  </a:lnTo>
                  <a:lnTo>
                    <a:pt x="3" y="50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11" y="11"/>
                  </a:lnTo>
                  <a:lnTo>
                    <a:pt x="22" y="6"/>
                  </a:lnTo>
                  <a:lnTo>
                    <a:pt x="35" y="4"/>
                  </a:lnTo>
                  <a:lnTo>
                    <a:pt x="47" y="0"/>
                  </a:lnTo>
                  <a:lnTo>
                    <a:pt x="60" y="4"/>
                  </a:lnTo>
                  <a:lnTo>
                    <a:pt x="74" y="4"/>
                  </a:lnTo>
                  <a:lnTo>
                    <a:pt x="88" y="6"/>
                  </a:lnTo>
                  <a:lnTo>
                    <a:pt x="98" y="9"/>
                  </a:lnTo>
                  <a:lnTo>
                    <a:pt x="12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8" name="Freeform 296"/>
            <p:cNvSpPr>
              <a:spLocks/>
            </p:cNvSpPr>
            <p:nvPr/>
          </p:nvSpPr>
          <p:spPr bwMode="auto">
            <a:xfrm>
              <a:off x="3228" y="2154"/>
              <a:ext cx="7" cy="43"/>
            </a:xfrm>
            <a:custGeom>
              <a:avLst/>
              <a:gdLst>
                <a:gd name="T0" fmla="*/ 0 w 30"/>
                <a:gd name="T1" fmla="*/ 0 h 171"/>
                <a:gd name="T2" fmla="*/ 0 w 30"/>
                <a:gd name="T3" fmla="*/ 0 h 171"/>
                <a:gd name="T4" fmla="*/ 0 w 30"/>
                <a:gd name="T5" fmla="*/ 0 h 171"/>
                <a:gd name="T6" fmla="*/ 0 w 30"/>
                <a:gd name="T7" fmla="*/ 0 h 171"/>
                <a:gd name="T8" fmla="*/ 0 w 30"/>
                <a:gd name="T9" fmla="*/ 0 h 171"/>
                <a:gd name="T10" fmla="*/ 0 w 30"/>
                <a:gd name="T11" fmla="*/ 0 h 171"/>
                <a:gd name="T12" fmla="*/ 0 w 30"/>
                <a:gd name="T13" fmla="*/ 0 h 171"/>
                <a:gd name="T14" fmla="*/ 0 w 30"/>
                <a:gd name="T15" fmla="*/ 0 h 171"/>
                <a:gd name="T16" fmla="*/ 0 w 30"/>
                <a:gd name="T17" fmla="*/ 0 h 171"/>
                <a:gd name="T18" fmla="*/ 0 w 30"/>
                <a:gd name="T19" fmla="*/ 0 h 171"/>
                <a:gd name="T20" fmla="*/ 0 w 30"/>
                <a:gd name="T21" fmla="*/ 0 h 171"/>
                <a:gd name="T22" fmla="*/ 0 w 30"/>
                <a:gd name="T23" fmla="*/ 0 h 171"/>
                <a:gd name="T24" fmla="*/ 0 w 30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71"/>
                <a:gd name="T41" fmla="*/ 30 w 30"/>
                <a:gd name="T42" fmla="*/ 171 h 1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71">
                  <a:moveTo>
                    <a:pt x="27" y="168"/>
                  </a:moveTo>
                  <a:lnTo>
                    <a:pt x="22" y="168"/>
                  </a:lnTo>
                  <a:lnTo>
                    <a:pt x="16" y="171"/>
                  </a:lnTo>
                  <a:lnTo>
                    <a:pt x="8" y="171"/>
                  </a:lnTo>
                  <a:lnTo>
                    <a:pt x="0" y="171"/>
                  </a:lnTo>
                  <a:lnTo>
                    <a:pt x="6" y="127"/>
                  </a:lnTo>
                  <a:lnTo>
                    <a:pt x="16" y="87"/>
                  </a:lnTo>
                  <a:lnTo>
                    <a:pt x="25" y="44"/>
                  </a:lnTo>
                  <a:lnTo>
                    <a:pt x="27" y="0"/>
                  </a:lnTo>
                  <a:lnTo>
                    <a:pt x="30" y="44"/>
                  </a:lnTo>
                  <a:lnTo>
                    <a:pt x="30" y="87"/>
                  </a:lnTo>
                  <a:lnTo>
                    <a:pt x="27" y="127"/>
                  </a:lnTo>
                  <a:lnTo>
                    <a:pt x="27" y="16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09" name="Freeform 297"/>
            <p:cNvSpPr>
              <a:spLocks/>
            </p:cNvSpPr>
            <p:nvPr/>
          </p:nvSpPr>
          <p:spPr bwMode="auto">
            <a:xfrm>
              <a:off x="3195" y="2167"/>
              <a:ext cx="7" cy="36"/>
            </a:xfrm>
            <a:custGeom>
              <a:avLst/>
              <a:gdLst>
                <a:gd name="T0" fmla="*/ 0 w 27"/>
                <a:gd name="T1" fmla="*/ 0 h 142"/>
                <a:gd name="T2" fmla="*/ 0 w 27"/>
                <a:gd name="T3" fmla="*/ 0 h 142"/>
                <a:gd name="T4" fmla="*/ 0 w 27"/>
                <a:gd name="T5" fmla="*/ 0 h 142"/>
                <a:gd name="T6" fmla="*/ 0 w 27"/>
                <a:gd name="T7" fmla="*/ 0 h 142"/>
                <a:gd name="T8" fmla="*/ 0 w 27"/>
                <a:gd name="T9" fmla="*/ 0 h 142"/>
                <a:gd name="T10" fmla="*/ 0 w 27"/>
                <a:gd name="T11" fmla="*/ 0 h 142"/>
                <a:gd name="T12" fmla="*/ 0 w 27"/>
                <a:gd name="T13" fmla="*/ 0 h 142"/>
                <a:gd name="T14" fmla="*/ 0 w 27"/>
                <a:gd name="T15" fmla="*/ 0 h 142"/>
                <a:gd name="T16" fmla="*/ 0 w 27"/>
                <a:gd name="T17" fmla="*/ 0 h 142"/>
                <a:gd name="T18" fmla="*/ 0 w 27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"/>
                <a:gd name="T31" fmla="*/ 0 h 142"/>
                <a:gd name="T32" fmla="*/ 27 w 27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" h="142">
                  <a:moveTo>
                    <a:pt x="22" y="126"/>
                  </a:moveTo>
                  <a:lnTo>
                    <a:pt x="25" y="137"/>
                  </a:lnTo>
                  <a:lnTo>
                    <a:pt x="27" y="139"/>
                  </a:lnTo>
                  <a:lnTo>
                    <a:pt x="22" y="139"/>
                  </a:lnTo>
                  <a:lnTo>
                    <a:pt x="0" y="142"/>
                  </a:lnTo>
                  <a:lnTo>
                    <a:pt x="27" y="0"/>
                  </a:lnTo>
                  <a:lnTo>
                    <a:pt x="25" y="31"/>
                  </a:lnTo>
                  <a:lnTo>
                    <a:pt x="25" y="63"/>
                  </a:lnTo>
                  <a:lnTo>
                    <a:pt x="25" y="96"/>
                  </a:lnTo>
                  <a:lnTo>
                    <a:pt x="22" y="12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0" name="Freeform 298"/>
            <p:cNvSpPr>
              <a:spLocks/>
            </p:cNvSpPr>
            <p:nvPr/>
          </p:nvSpPr>
          <p:spPr bwMode="auto">
            <a:xfrm>
              <a:off x="3157" y="2171"/>
              <a:ext cx="8" cy="37"/>
            </a:xfrm>
            <a:custGeom>
              <a:avLst/>
              <a:gdLst>
                <a:gd name="T0" fmla="*/ 0 w 30"/>
                <a:gd name="T1" fmla="*/ 0 h 144"/>
                <a:gd name="T2" fmla="*/ 0 w 30"/>
                <a:gd name="T3" fmla="*/ 0 h 144"/>
                <a:gd name="T4" fmla="*/ 0 w 30"/>
                <a:gd name="T5" fmla="*/ 0 h 144"/>
                <a:gd name="T6" fmla="*/ 0 w 30"/>
                <a:gd name="T7" fmla="*/ 0 h 144"/>
                <a:gd name="T8" fmla="*/ 0 w 30"/>
                <a:gd name="T9" fmla="*/ 0 h 144"/>
                <a:gd name="T10" fmla="*/ 0 w 30"/>
                <a:gd name="T11" fmla="*/ 0 h 144"/>
                <a:gd name="T12" fmla="*/ 0 w 30"/>
                <a:gd name="T13" fmla="*/ 0 h 144"/>
                <a:gd name="T14" fmla="*/ 0 w 30"/>
                <a:gd name="T15" fmla="*/ 0 h 144"/>
                <a:gd name="T16" fmla="*/ 0 w 30"/>
                <a:gd name="T17" fmla="*/ 0 h 144"/>
                <a:gd name="T18" fmla="*/ 0 w 30"/>
                <a:gd name="T19" fmla="*/ 0 h 144"/>
                <a:gd name="T20" fmla="*/ 0 w 30"/>
                <a:gd name="T21" fmla="*/ 0 h 144"/>
                <a:gd name="T22" fmla="*/ 0 w 30"/>
                <a:gd name="T23" fmla="*/ 0 h 144"/>
                <a:gd name="T24" fmla="*/ 0 w 30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4"/>
                <a:gd name="T41" fmla="*/ 30 w 30"/>
                <a:gd name="T42" fmla="*/ 144 h 1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4">
                  <a:moveTo>
                    <a:pt x="23" y="139"/>
                  </a:moveTo>
                  <a:lnTo>
                    <a:pt x="23" y="141"/>
                  </a:lnTo>
                  <a:lnTo>
                    <a:pt x="16" y="144"/>
                  </a:lnTo>
                  <a:lnTo>
                    <a:pt x="9" y="144"/>
                  </a:lnTo>
                  <a:lnTo>
                    <a:pt x="0" y="144"/>
                  </a:lnTo>
                  <a:lnTo>
                    <a:pt x="6" y="109"/>
                  </a:lnTo>
                  <a:lnTo>
                    <a:pt x="11" y="74"/>
                  </a:lnTo>
                  <a:lnTo>
                    <a:pt x="19" y="35"/>
                  </a:lnTo>
                  <a:lnTo>
                    <a:pt x="28" y="0"/>
                  </a:lnTo>
                  <a:lnTo>
                    <a:pt x="30" y="35"/>
                  </a:lnTo>
                  <a:lnTo>
                    <a:pt x="30" y="70"/>
                  </a:lnTo>
                  <a:lnTo>
                    <a:pt x="28" y="106"/>
                  </a:lnTo>
                  <a:lnTo>
                    <a:pt x="23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1" name="Freeform 299"/>
            <p:cNvSpPr>
              <a:spLocks/>
            </p:cNvSpPr>
            <p:nvPr/>
          </p:nvSpPr>
          <p:spPr bwMode="auto">
            <a:xfrm>
              <a:off x="3205" y="2176"/>
              <a:ext cx="18" cy="25"/>
            </a:xfrm>
            <a:custGeom>
              <a:avLst/>
              <a:gdLst>
                <a:gd name="T0" fmla="*/ 0 w 71"/>
                <a:gd name="T1" fmla="*/ 0 h 101"/>
                <a:gd name="T2" fmla="*/ 0 w 71"/>
                <a:gd name="T3" fmla="*/ 0 h 101"/>
                <a:gd name="T4" fmla="*/ 0 w 71"/>
                <a:gd name="T5" fmla="*/ 0 h 101"/>
                <a:gd name="T6" fmla="*/ 0 w 71"/>
                <a:gd name="T7" fmla="*/ 0 h 101"/>
                <a:gd name="T8" fmla="*/ 0 w 71"/>
                <a:gd name="T9" fmla="*/ 0 h 101"/>
                <a:gd name="T10" fmla="*/ 0 w 71"/>
                <a:gd name="T11" fmla="*/ 0 h 101"/>
                <a:gd name="T12" fmla="*/ 0 w 71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101"/>
                <a:gd name="T23" fmla="*/ 71 w 71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101">
                  <a:moveTo>
                    <a:pt x="71" y="85"/>
                  </a:moveTo>
                  <a:lnTo>
                    <a:pt x="0" y="101"/>
                  </a:lnTo>
                  <a:lnTo>
                    <a:pt x="6" y="0"/>
                  </a:lnTo>
                  <a:lnTo>
                    <a:pt x="25" y="19"/>
                  </a:lnTo>
                  <a:lnTo>
                    <a:pt x="41" y="41"/>
                  </a:lnTo>
                  <a:lnTo>
                    <a:pt x="55" y="65"/>
                  </a:lnTo>
                  <a:lnTo>
                    <a:pt x="71" y="8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2" name="Freeform 300"/>
            <p:cNvSpPr>
              <a:spLocks/>
            </p:cNvSpPr>
            <p:nvPr/>
          </p:nvSpPr>
          <p:spPr bwMode="auto">
            <a:xfrm>
              <a:off x="3167" y="2179"/>
              <a:ext cx="20" cy="27"/>
            </a:xfrm>
            <a:custGeom>
              <a:avLst/>
              <a:gdLst>
                <a:gd name="T0" fmla="*/ 0 w 76"/>
                <a:gd name="T1" fmla="*/ 0 h 107"/>
                <a:gd name="T2" fmla="*/ 0 w 76"/>
                <a:gd name="T3" fmla="*/ 0 h 107"/>
                <a:gd name="T4" fmla="*/ 0 w 76"/>
                <a:gd name="T5" fmla="*/ 0 h 107"/>
                <a:gd name="T6" fmla="*/ 0 w 76"/>
                <a:gd name="T7" fmla="*/ 0 h 107"/>
                <a:gd name="T8" fmla="*/ 0 w 76"/>
                <a:gd name="T9" fmla="*/ 0 h 107"/>
                <a:gd name="T10" fmla="*/ 0 w 76"/>
                <a:gd name="T11" fmla="*/ 0 h 107"/>
                <a:gd name="T12" fmla="*/ 0 w 76"/>
                <a:gd name="T13" fmla="*/ 0 h 107"/>
                <a:gd name="T14" fmla="*/ 0 w 76"/>
                <a:gd name="T15" fmla="*/ 0 h 107"/>
                <a:gd name="T16" fmla="*/ 0 w 76"/>
                <a:gd name="T17" fmla="*/ 0 h 107"/>
                <a:gd name="T18" fmla="*/ 0 w 76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107"/>
                <a:gd name="T32" fmla="*/ 76 w 76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107">
                  <a:moveTo>
                    <a:pt x="76" y="95"/>
                  </a:moveTo>
                  <a:lnTo>
                    <a:pt x="0" y="107"/>
                  </a:lnTo>
                  <a:lnTo>
                    <a:pt x="3" y="82"/>
                  </a:lnTo>
                  <a:lnTo>
                    <a:pt x="5" y="58"/>
                  </a:lnTo>
                  <a:lnTo>
                    <a:pt x="5" y="30"/>
                  </a:lnTo>
                  <a:lnTo>
                    <a:pt x="5" y="0"/>
                  </a:lnTo>
                  <a:lnTo>
                    <a:pt x="25" y="24"/>
                  </a:lnTo>
                  <a:lnTo>
                    <a:pt x="41" y="49"/>
                  </a:lnTo>
                  <a:lnTo>
                    <a:pt x="60" y="74"/>
                  </a:lnTo>
                  <a:lnTo>
                    <a:pt x="76" y="9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3" name="Freeform 301"/>
            <p:cNvSpPr>
              <a:spLocks/>
            </p:cNvSpPr>
            <p:nvPr/>
          </p:nvSpPr>
          <p:spPr bwMode="auto">
            <a:xfrm>
              <a:off x="3057" y="2182"/>
              <a:ext cx="6" cy="42"/>
            </a:xfrm>
            <a:custGeom>
              <a:avLst/>
              <a:gdLst>
                <a:gd name="T0" fmla="*/ 0 w 25"/>
                <a:gd name="T1" fmla="*/ 0 h 166"/>
                <a:gd name="T2" fmla="*/ 0 w 25"/>
                <a:gd name="T3" fmla="*/ 0 h 166"/>
                <a:gd name="T4" fmla="*/ 0 w 25"/>
                <a:gd name="T5" fmla="*/ 0 h 166"/>
                <a:gd name="T6" fmla="*/ 0 w 25"/>
                <a:gd name="T7" fmla="*/ 0 h 166"/>
                <a:gd name="T8" fmla="*/ 0 w 25"/>
                <a:gd name="T9" fmla="*/ 0 h 166"/>
                <a:gd name="T10" fmla="*/ 0 w 25"/>
                <a:gd name="T11" fmla="*/ 0 h 166"/>
                <a:gd name="T12" fmla="*/ 0 w 25"/>
                <a:gd name="T13" fmla="*/ 0 h 166"/>
                <a:gd name="T14" fmla="*/ 0 w 25"/>
                <a:gd name="T15" fmla="*/ 0 h 166"/>
                <a:gd name="T16" fmla="*/ 0 w 25"/>
                <a:gd name="T17" fmla="*/ 0 h 166"/>
                <a:gd name="T18" fmla="*/ 0 w 25"/>
                <a:gd name="T19" fmla="*/ 0 h 166"/>
                <a:gd name="T20" fmla="*/ 0 w 25"/>
                <a:gd name="T21" fmla="*/ 0 h 166"/>
                <a:gd name="T22" fmla="*/ 0 w 25"/>
                <a:gd name="T23" fmla="*/ 0 h 166"/>
                <a:gd name="T24" fmla="*/ 0 w 25"/>
                <a:gd name="T25" fmla="*/ 0 h 166"/>
                <a:gd name="T26" fmla="*/ 0 w 25"/>
                <a:gd name="T27" fmla="*/ 0 h 166"/>
                <a:gd name="T28" fmla="*/ 0 w 25"/>
                <a:gd name="T29" fmla="*/ 0 h 166"/>
                <a:gd name="T30" fmla="*/ 0 w 25"/>
                <a:gd name="T31" fmla="*/ 0 h 166"/>
                <a:gd name="T32" fmla="*/ 0 w 25"/>
                <a:gd name="T33" fmla="*/ 0 h 166"/>
                <a:gd name="T34" fmla="*/ 0 w 25"/>
                <a:gd name="T35" fmla="*/ 0 h 166"/>
                <a:gd name="T36" fmla="*/ 0 w 25"/>
                <a:gd name="T37" fmla="*/ 0 h 166"/>
                <a:gd name="T38" fmla="*/ 0 w 25"/>
                <a:gd name="T39" fmla="*/ 0 h 166"/>
                <a:gd name="T40" fmla="*/ 0 w 25"/>
                <a:gd name="T41" fmla="*/ 0 h 166"/>
                <a:gd name="T42" fmla="*/ 0 w 25"/>
                <a:gd name="T43" fmla="*/ 0 h 166"/>
                <a:gd name="T44" fmla="*/ 0 w 25"/>
                <a:gd name="T45" fmla="*/ 0 h 166"/>
                <a:gd name="T46" fmla="*/ 0 w 25"/>
                <a:gd name="T47" fmla="*/ 0 h 166"/>
                <a:gd name="T48" fmla="*/ 0 w 25"/>
                <a:gd name="T49" fmla="*/ 0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"/>
                <a:gd name="T76" fmla="*/ 0 h 166"/>
                <a:gd name="T77" fmla="*/ 25 w 25"/>
                <a:gd name="T78" fmla="*/ 166 h 1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" h="166">
                  <a:moveTo>
                    <a:pt x="16" y="0"/>
                  </a:moveTo>
                  <a:lnTo>
                    <a:pt x="14" y="37"/>
                  </a:lnTo>
                  <a:lnTo>
                    <a:pt x="16" y="76"/>
                  </a:lnTo>
                  <a:lnTo>
                    <a:pt x="19" y="113"/>
                  </a:lnTo>
                  <a:lnTo>
                    <a:pt x="16" y="154"/>
                  </a:lnTo>
                  <a:lnTo>
                    <a:pt x="19" y="157"/>
                  </a:lnTo>
                  <a:lnTo>
                    <a:pt x="21" y="159"/>
                  </a:lnTo>
                  <a:lnTo>
                    <a:pt x="25" y="159"/>
                  </a:lnTo>
                  <a:lnTo>
                    <a:pt x="19" y="159"/>
                  </a:lnTo>
                  <a:lnTo>
                    <a:pt x="14" y="163"/>
                  </a:lnTo>
                  <a:lnTo>
                    <a:pt x="11" y="166"/>
                  </a:lnTo>
                  <a:lnTo>
                    <a:pt x="5" y="166"/>
                  </a:lnTo>
                  <a:lnTo>
                    <a:pt x="8" y="157"/>
                  </a:lnTo>
                  <a:lnTo>
                    <a:pt x="8" y="149"/>
                  </a:lnTo>
                  <a:lnTo>
                    <a:pt x="2" y="143"/>
                  </a:lnTo>
                  <a:lnTo>
                    <a:pt x="0" y="136"/>
                  </a:lnTo>
                  <a:lnTo>
                    <a:pt x="0" y="106"/>
                  </a:lnTo>
                  <a:lnTo>
                    <a:pt x="2" y="73"/>
                  </a:lnTo>
                  <a:lnTo>
                    <a:pt x="8" y="40"/>
                  </a:lnTo>
                  <a:lnTo>
                    <a:pt x="11" y="10"/>
                  </a:lnTo>
                  <a:lnTo>
                    <a:pt x="5" y="5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4" name="Freeform 302"/>
            <p:cNvSpPr>
              <a:spLocks/>
            </p:cNvSpPr>
            <p:nvPr/>
          </p:nvSpPr>
          <p:spPr bwMode="auto">
            <a:xfrm>
              <a:off x="3091" y="2182"/>
              <a:ext cx="4" cy="37"/>
            </a:xfrm>
            <a:custGeom>
              <a:avLst/>
              <a:gdLst>
                <a:gd name="T0" fmla="*/ 0 w 14"/>
                <a:gd name="T1" fmla="*/ 0 h 147"/>
                <a:gd name="T2" fmla="*/ 0 w 14"/>
                <a:gd name="T3" fmla="*/ 0 h 147"/>
                <a:gd name="T4" fmla="*/ 0 w 14"/>
                <a:gd name="T5" fmla="*/ 0 h 147"/>
                <a:gd name="T6" fmla="*/ 0 w 14"/>
                <a:gd name="T7" fmla="*/ 0 h 147"/>
                <a:gd name="T8" fmla="*/ 0 w 14"/>
                <a:gd name="T9" fmla="*/ 0 h 147"/>
                <a:gd name="T10" fmla="*/ 0 w 14"/>
                <a:gd name="T11" fmla="*/ 0 h 147"/>
                <a:gd name="T12" fmla="*/ 0 w 14"/>
                <a:gd name="T13" fmla="*/ 0 h 147"/>
                <a:gd name="T14" fmla="*/ 0 w 14"/>
                <a:gd name="T15" fmla="*/ 0 h 147"/>
                <a:gd name="T16" fmla="*/ 0 w 14"/>
                <a:gd name="T17" fmla="*/ 0 h 147"/>
                <a:gd name="T18" fmla="*/ 0 w 14"/>
                <a:gd name="T19" fmla="*/ 0 h 147"/>
                <a:gd name="T20" fmla="*/ 0 w 14"/>
                <a:gd name="T21" fmla="*/ 0 h 147"/>
                <a:gd name="T22" fmla="*/ 0 w 14"/>
                <a:gd name="T23" fmla="*/ 0 h 147"/>
                <a:gd name="T24" fmla="*/ 0 w 14"/>
                <a:gd name="T25" fmla="*/ 0 h 147"/>
                <a:gd name="T26" fmla="*/ 0 w 14"/>
                <a:gd name="T27" fmla="*/ 0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147"/>
                <a:gd name="T44" fmla="*/ 14 w 14"/>
                <a:gd name="T45" fmla="*/ 147 h 1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147">
                  <a:moveTo>
                    <a:pt x="14" y="46"/>
                  </a:moveTo>
                  <a:lnTo>
                    <a:pt x="14" y="141"/>
                  </a:lnTo>
                  <a:lnTo>
                    <a:pt x="11" y="141"/>
                  </a:lnTo>
                  <a:lnTo>
                    <a:pt x="9" y="141"/>
                  </a:lnTo>
                  <a:lnTo>
                    <a:pt x="6" y="143"/>
                  </a:lnTo>
                  <a:lnTo>
                    <a:pt x="0" y="147"/>
                  </a:lnTo>
                  <a:lnTo>
                    <a:pt x="6" y="108"/>
                  </a:lnTo>
                  <a:lnTo>
                    <a:pt x="6" y="70"/>
                  </a:lnTo>
                  <a:lnTo>
                    <a:pt x="6" y="35"/>
                  </a:lnTo>
                  <a:lnTo>
                    <a:pt x="11" y="0"/>
                  </a:lnTo>
                  <a:lnTo>
                    <a:pt x="14" y="10"/>
                  </a:lnTo>
                  <a:lnTo>
                    <a:pt x="11" y="21"/>
                  </a:lnTo>
                  <a:lnTo>
                    <a:pt x="9" y="35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5" name="Freeform 303"/>
            <p:cNvSpPr>
              <a:spLocks/>
            </p:cNvSpPr>
            <p:nvPr/>
          </p:nvSpPr>
          <p:spPr bwMode="auto">
            <a:xfrm>
              <a:off x="3046" y="2184"/>
              <a:ext cx="9" cy="27"/>
            </a:xfrm>
            <a:custGeom>
              <a:avLst/>
              <a:gdLst>
                <a:gd name="T0" fmla="*/ 0 w 35"/>
                <a:gd name="T1" fmla="*/ 0 h 108"/>
                <a:gd name="T2" fmla="*/ 0 w 35"/>
                <a:gd name="T3" fmla="*/ 0 h 108"/>
                <a:gd name="T4" fmla="*/ 0 w 35"/>
                <a:gd name="T5" fmla="*/ 0 h 108"/>
                <a:gd name="T6" fmla="*/ 0 w 35"/>
                <a:gd name="T7" fmla="*/ 0 h 108"/>
                <a:gd name="T8" fmla="*/ 0 w 35"/>
                <a:gd name="T9" fmla="*/ 0 h 108"/>
                <a:gd name="T10" fmla="*/ 0 w 35"/>
                <a:gd name="T11" fmla="*/ 0 h 108"/>
                <a:gd name="T12" fmla="*/ 0 w 35"/>
                <a:gd name="T13" fmla="*/ 0 h 108"/>
                <a:gd name="T14" fmla="*/ 0 w 35"/>
                <a:gd name="T15" fmla="*/ 0 h 108"/>
                <a:gd name="T16" fmla="*/ 0 w 35"/>
                <a:gd name="T17" fmla="*/ 0 h 108"/>
                <a:gd name="T18" fmla="*/ 0 w 35"/>
                <a:gd name="T19" fmla="*/ 0 h 108"/>
                <a:gd name="T20" fmla="*/ 0 w 35"/>
                <a:gd name="T21" fmla="*/ 0 h 108"/>
                <a:gd name="T22" fmla="*/ 0 w 35"/>
                <a:gd name="T23" fmla="*/ 0 h 108"/>
                <a:gd name="T24" fmla="*/ 0 w 35"/>
                <a:gd name="T25" fmla="*/ 0 h 108"/>
                <a:gd name="T26" fmla="*/ 0 w 35"/>
                <a:gd name="T27" fmla="*/ 0 h 108"/>
                <a:gd name="T28" fmla="*/ 0 w 35"/>
                <a:gd name="T29" fmla="*/ 0 h 1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08"/>
                <a:gd name="T47" fmla="*/ 35 w 35"/>
                <a:gd name="T48" fmla="*/ 108 h 1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08">
                  <a:moveTo>
                    <a:pt x="35" y="0"/>
                  </a:moveTo>
                  <a:lnTo>
                    <a:pt x="33" y="27"/>
                  </a:lnTo>
                  <a:lnTo>
                    <a:pt x="30" y="55"/>
                  </a:lnTo>
                  <a:lnTo>
                    <a:pt x="28" y="84"/>
                  </a:lnTo>
                  <a:lnTo>
                    <a:pt x="25" y="108"/>
                  </a:lnTo>
                  <a:lnTo>
                    <a:pt x="19" y="101"/>
                  </a:lnTo>
                  <a:lnTo>
                    <a:pt x="16" y="90"/>
                  </a:lnTo>
                  <a:lnTo>
                    <a:pt x="8" y="81"/>
                  </a:lnTo>
                  <a:lnTo>
                    <a:pt x="0" y="7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8" y="5"/>
                  </a:lnTo>
                  <a:lnTo>
                    <a:pt x="16" y="5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6" name="Freeform 304"/>
            <p:cNvSpPr>
              <a:spLocks/>
            </p:cNvSpPr>
            <p:nvPr/>
          </p:nvSpPr>
          <p:spPr bwMode="auto">
            <a:xfrm>
              <a:off x="3024" y="2186"/>
              <a:ext cx="15" cy="32"/>
            </a:xfrm>
            <a:custGeom>
              <a:avLst/>
              <a:gdLst>
                <a:gd name="T0" fmla="*/ 0 w 60"/>
                <a:gd name="T1" fmla="*/ 0 h 125"/>
                <a:gd name="T2" fmla="*/ 0 w 60"/>
                <a:gd name="T3" fmla="*/ 0 h 125"/>
                <a:gd name="T4" fmla="*/ 0 w 60"/>
                <a:gd name="T5" fmla="*/ 0 h 125"/>
                <a:gd name="T6" fmla="*/ 0 w 60"/>
                <a:gd name="T7" fmla="*/ 0 h 125"/>
                <a:gd name="T8" fmla="*/ 0 w 60"/>
                <a:gd name="T9" fmla="*/ 0 h 125"/>
                <a:gd name="T10" fmla="*/ 0 w 60"/>
                <a:gd name="T11" fmla="*/ 0 h 125"/>
                <a:gd name="T12" fmla="*/ 0 w 60"/>
                <a:gd name="T13" fmla="*/ 0 h 125"/>
                <a:gd name="T14" fmla="*/ 0 w 60"/>
                <a:gd name="T15" fmla="*/ 0 h 125"/>
                <a:gd name="T16" fmla="*/ 0 w 60"/>
                <a:gd name="T17" fmla="*/ 0 h 125"/>
                <a:gd name="T18" fmla="*/ 0 w 60"/>
                <a:gd name="T19" fmla="*/ 0 h 125"/>
                <a:gd name="T20" fmla="*/ 0 w 60"/>
                <a:gd name="T21" fmla="*/ 0 h 125"/>
                <a:gd name="T22" fmla="*/ 0 w 60"/>
                <a:gd name="T23" fmla="*/ 0 h 125"/>
                <a:gd name="T24" fmla="*/ 0 w 60"/>
                <a:gd name="T25" fmla="*/ 0 h 125"/>
                <a:gd name="T26" fmla="*/ 0 w 60"/>
                <a:gd name="T27" fmla="*/ 0 h 125"/>
                <a:gd name="T28" fmla="*/ 0 w 60"/>
                <a:gd name="T29" fmla="*/ 0 h 125"/>
                <a:gd name="T30" fmla="*/ 0 w 60"/>
                <a:gd name="T31" fmla="*/ 0 h 125"/>
                <a:gd name="T32" fmla="*/ 0 w 60"/>
                <a:gd name="T33" fmla="*/ 0 h 125"/>
                <a:gd name="T34" fmla="*/ 0 w 60"/>
                <a:gd name="T35" fmla="*/ 0 h 125"/>
                <a:gd name="T36" fmla="*/ 0 w 60"/>
                <a:gd name="T37" fmla="*/ 0 h 125"/>
                <a:gd name="T38" fmla="*/ 0 w 60"/>
                <a:gd name="T39" fmla="*/ 0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125"/>
                <a:gd name="T62" fmla="*/ 60 w 60"/>
                <a:gd name="T63" fmla="*/ 125 h 1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125">
                  <a:moveTo>
                    <a:pt x="60" y="0"/>
                  </a:moveTo>
                  <a:lnTo>
                    <a:pt x="52" y="30"/>
                  </a:lnTo>
                  <a:lnTo>
                    <a:pt x="49" y="62"/>
                  </a:lnTo>
                  <a:lnTo>
                    <a:pt x="47" y="92"/>
                  </a:lnTo>
                  <a:lnTo>
                    <a:pt x="44" y="125"/>
                  </a:lnTo>
                  <a:lnTo>
                    <a:pt x="33" y="111"/>
                  </a:lnTo>
                  <a:lnTo>
                    <a:pt x="22" y="95"/>
                  </a:lnTo>
                  <a:lnTo>
                    <a:pt x="14" y="81"/>
                  </a:lnTo>
                  <a:lnTo>
                    <a:pt x="8" y="67"/>
                  </a:lnTo>
                  <a:lnTo>
                    <a:pt x="3" y="57"/>
                  </a:lnTo>
                  <a:lnTo>
                    <a:pt x="0" y="40"/>
                  </a:lnTo>
                  <a:lnTo>
                    <a:pt x="3" y="26"/>
                  </a:lnTo>
                  <a:lnTo>
                    <a:pt x="3" y="14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11" y="5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7" name="Freeform 305"/>
            <p:cNvSpPr>
              <a:spLocks/>
            </p:cNvSpPr>
            <p:nvPr/>
          </p:nvSpPr>
          <p:spPr bwMode="auto">
            <a:xfrm>
              <a:off x="2547" y="2189"/>
              <a:ext cx="16" cy="31"/>
            </a:xfrm>
            <a:custGeom>
              <a:avLst/>
              <a:gdLst>
                <a:gd name="T0" fmla="*/ 0 w 65"/>
                <a:gd name="T1" fmla="*/ 0 h 125"/>
                <a:gd name="T2" fmla="*/ 0 w 65"/>
                <a:gd name="T3" fmla="*/ 0 h 125"/>
                <a:gd name="T4" fmla="*/ 0 w 65"/>
                <a:gd name="T5" fmla="*/ 0 h 125"/>
                <a:gd name="T6" fmla="*/ 0 w 65"/>
                <a:gd name="T7" fmla="*/ 0 h 125"/>
                <a:gd name="T8" fmla="*/ 0 w 65"/>
                <a:gd name="T9" fmla="*/ 0 h 125"/>
                <a:gd name="T10" fmla="*/ 0 w 65"/>
                <a:gd name="T11" fmla="*/ 0 h 125"/>
                <a:gd name="T12" fmla="*/ 0 w 65"/>
                <a:gd name="T13" fmla="*/ 0 h 125"/>
                <a:gd name="T14" fmla="*/ 0 w 65"/>
                <a:gd name="T15" fmla="*/ 0 h 125"/>
                <a:gd name="T16" fmla="*/ 0 w 65"/>
                <a:gd name="T17" fmla="*/ 0 h 125"/>
                <a:gd name="T18" fmla="*/ 0 w 65"/>
                <a:gd name="T19" fmla="*/ 0 h 125"/>
                <a:gd name="T20" fmla="*/ 0 w 65"/>
                <a:gd name="T21" fmla="*/ 0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5"/>
                <a:gd name="T34" fmla="*/ 0 h 125"/>
                <a:gd name="T35" fmla="*/ 65 w 65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5" h="125">
                  <a:moveTo>
                    <a:pt x="65" y="123"/>
                  </a:moveTo>
                  <a:lnTo>
                    <a:pt x="35" y="125"/>
                  </a:lnTo>
                  <a:lnTo>
                    <a:pt x="27" y="98"/>
                  </a:lnTo>
                  <a:lnTo>
                    <a:pt x="19" y="68"/>
                  </a:lnTo>
                  <a:lnTo>
                    <a:pt x="8" y="41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65" y="123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8" name="Freeform 306"/>
            <p:cNvSpPr>
              <a:spLocks/>
            </p:cNvSpPr>
            <p:nvPr/>
          </p:nvSpPr>
          <p:spPr bwMode="auto">
            <a:xfrm>
              <a:off x="2998" y="2190"/>
              <a:ext cx="18" cy="31"/>
            </a:xfrm>
            <a:custGeom>
              <a:avLst/>
              <a:gdLst>
                <a:gd name="T0" fmla="*/ 0 w 73"/>
                <a:gd name="T1" fmla="*/ 0 h 124"/>
                <a:gd name="T2" fmla="*/ 0 w 73"/>
                <a:gd name="T3" fmla="*/ 0 h 124"/>
                <a:gd name="T4" fmla="*/ 0 w 73"/>
                <a:gd name="T5" fmla="*/ 0 h 124"/>
                <a:gd name="T6" fmla="*/ 0 w 73"/>
                <a:gd name="T7" fmla="*/ 0 h 124"/>
                <a:gd name="T8" fmla="*/ 0 w 73"/>
                <a:gd name="T9" fmla="*/ 0 h 124"/>
                <a:gd name="T10" fmla="*/ 0 w 73"/>
                <a:gd name="T11" fmla="*/ 0 h 124"/>
                <a:gd name="T12" fmla="*/ 0 w 73"/>
                <a:gd name="T13" fmla="*/ 0 h 124"/>
                <a:gd name="T14" fmla="*/ 0 w 73"/>
                <a:gd name="T15" fmla="*/ 0 h 124"/>
                <a:gd name="T16" fmla="*/ 0 w 73"/>
                <a:gd name="T17" fmla="*/ 0 h 124"/>
                <a:gd name="T18" fmla="*/ 0 w 73"/>
                <a:gd name="T19" fmla="*/ 0 h 124"/>
                <a:gd name="T20" fmla="*/ 0 w 73"/>
                <a:gd name="T21" fmla="*/ 0 h 124"/>
                <a:gd name="T22" fmla="*/ 0 w 73"/>
                <a:gd name="T23" fmla="*/ 0 h 124"/>
                <a:gd name="T24" fmla="*/ 0 w 73"/>
                <a:gd name="T25" fmla="*/ 0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124"/>
                <a:gd name="T41" fmla="*/ 73 w 73"/>
                <a:gd name="T42" fmla="*/ 124 h 1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124">
                  <a:moveTo>
                    <a:pt x="73" y="0"/>
                  </a:moveTo>
                  <a:lnTo>
                    <a:pt x="67" y="30"/>
                  </a:lnTo>
                  <a:lnTo>
                    <a:pt x="65" y="62"/>
                  </a:lnTo>
                  <a:lnTo>
                    <a:pt x="60" y="92"/>
                  </a:lnTo>
                  <a:lnTo>
                    <a:pt x="51" y="124"/>
                  </a:lnTo>
                  <a:lnTo>
                    <a:pt x="30" y="97"/>
                  </a:lnTo>
                  <a:lnTo>
                    <a:pt x="10" y="70"/>
                  </a:lnTo>
                  <a:lnTo>
                    <a:pt x="0" y="40"/>
                  </a:lnTo>
                  <a:lnTo>
                    <a:pt x="2" y="10"/>
                  </a:lnTo>
                  <a:lnTo>
                    <a:pt x="21" y="7"/>
                  </a:lnTo>
                  <a:lnTo>
                    <a:pt x="37" y="2"/>
                  </a:lnTo>
                  <a:lnTo>
                    <a:pt x="57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19" name="Freeform 307"/>
            <p:cNvSpPr>
              <a:spLocks/>
            </p:cNvSpPr>
            <p:nvPr/>
          </p:nvSpPr>
          <p:spPr bwMode="auto">
            <a:xfrm>
              <a:off x="3038" y="2190"/>
              <a:ext cx="5" cy="37"/>
            </a:xfrm>
            <a:custGeom>
              <a:avLst/>
              <a:gdLst>
                <a:gd name="T0" fmla="*/ 0 w 19"/>
                <a:gd name="T1" fmla="*/ 0 h 147"/>
                <a:gd name="T2" fmla="*/ 0 w 19"/>
                <a:gd name="T3" fmla="*/ 0 h 147"/>
                <a:gd name="T4" fmla="*/ 0 w 19"/>
                <a:gd name="T5" fmla="*/ 0 h 147"/>
                <a:gd name="T6" fmla="*/ 0 w 19"/>
                <a:gd name="T7" fmla="*/ 0 h 147"/>
                <a:gd name="T8" fmla="*/ 0 w 19"/>
                <a:gd name="T9" fmla="*/ 0 h 147"/>
                <a:gd name="T10" fmla="*/ 0 w 19"/>
                <a:gd name="T11" fmla="*/ 0 h 147"/>
                <a:gd name="T12" fmla="*/ 0 w 19"/>
                <a:gd name="T13" fmla="*/ 0 h 147"/>
                <a:gd name="T14" fmla="*/ 0 w 19"/>
                <a:gd name="T15" fmla="*/ 0 h 147"/>
                <a:gd name="T16" fmla="*/ 0 w 19"/>
                <a:gd name="T17" fmla="*/ 0 h 147"/>
                <a:gd name="T18" fmla="*/ 0 w 19"/>
                <a:gd name="T19" fmla="*/ 0 h 147"/>
                <a:gd name="T20" fmla="*/ 0 w 19"/>
                <a:gd name="T21" fmla="*/ 0 h 147"/>
                <a:gd name="T22" fmla="*/ 0 w 19"/>
                <a:gd name="T23" fmla="*/ 0 h 147"/>
                <a:gd name="T24" fmla="*/ 0 w 19"/>
                <a:gd name="T25" fmla="*/ 0 h 147"/>
                <a:gd name="T26" fmla="*/ 0 w 19"/>
                <a:gd name="T27" fmla="*/ 0 h 147"/>
                <a:gd name="T28" fmla="*/ 0 w 19"/>
                <a:gd name="T29" fmla="*/ 0 h 147"/>
                <a:gd name="T30" fmla="*/ 0 w 19"/>
                <a:gd name="T31" fmla="*/ 0 h 147"/>
                <a:gd name="T32" fmla="*/ 0 w 19"/>
                <a:gd name="T33" fmla="*/ 0 h 1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"/>
                <a:gd name="T52" fmla="*/ 0 h 147"/>
                <a:gd name="T53" fmla="*/ 19 w 19"/>
                <a:gd name="T54" fmla="*/ 147 h 1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" h="147">
                  <a:moveTo>
                    <a:pt x="10" y="141"/>
                  </a:moveTo>
                  <a:lnTo>
                    <a:pt x="16" y="147"/>
                  </a:lnTo>
                  <a:lnTo>
                    <a:pt x="13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0" y="122"/>
                  </a:lnTo>
                  <a:lnTo>
                    <a:pt x="0" y="97"/>
                  </a:lnTo>
                  <a:lnTo>
                    <a:pt x="2" y="7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7" y="21"/>
                  </a:lnTo>
                  <a:lnTo>
                    <a:pt x="13" y="10"/>
                  </a:lnTo>
                  <a:lnTo>
                    <a:pt x="16" y="0"/>
                  </a:lnTo>
                  <a:lnTo>
                    <a:pt x="16" y="35"/>
                  </a:lnTo>
                  <a:lnTo>
                    <a:pt x="19" y="70"/>
                  </a:lnTo>
                  <a:lnTo>
                    <a:pt x="16" y="106"/>
                  </a:lnTo>
                  <a:lnTo>
                    <a:pt x="10" y="141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0" name="Freeform 308"/>
            <p:cNvSpPr>
              <a:spLocks/>
            </p:cNvSpPr>
            <p:nvPr/>
          </p:nvSpPr>
          <p:spPr bwMode="auto">
            <a:xfrm>
              <a:off x="3065" y="2193"/>
              <a:ext cx="19" cy="29"/>
            </a:xfrm>
            <a:custGeom>
              <a:avLst/>
              <a:gdLst>
                <a:gd name="T0" fmla="*/ 0 w 76"/>
                <a:gd name="T1" fmla="*/ 0 h 119"/>
                <a:gd name="T2" fmla="*/ 0 w 76"/>
                <a:gd name="T3" fmla="*/ 0 h 119"/>
                <a:gd name="T4" fmla="*/ 0 w 76"/>
                <a:gd name="T5" fmla="*/ 0 h 119"/>
                <a:gd name="T6" fmla="*/ 0 w 76"/>
                <a:gd name="T7" fmla="*/ 0 h 119"/>
                <a:gd name="T8" fmla="*/ 0 w 76"/>
                <a:gd name="T9" fmla="*/ 0 h 119"/>
                <a:gd name="T10" fmla="*/ 0 w 76"/>
                <a:gd name="T11" fmla="*/ 0 h 119"/>
                <a:gd name="T12" fmla="*/ 0 w 76"/>
                <a:gd name="T13" fmla="*/ 0 h 119"/>
                <a:gd name="T14" fmla="*/ 0 w 76"/>
                <a:gd name="T15" fmla="*/ 0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119"/>
                <a:gd name="T26" fmla="*/ 76 w 76"/>
                <a:gd name="T27" fmla="*/ 119 h 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119">
                  <a:moveTo>
                    <a:pt x="76" y="109"/>
                  </a:moveTo>
                  <a:lnTo>
                    <a:pt x="0" y="119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21" y="30"/>
                  </a:lnTo>
                  <a:lnTo>
                    <a:pt x="41" y="55"/>
                  </a:lnTo>
                  <a:lnTo>
                    <a:pt x="60" y="82"/>
                  </a:lnTo>
                  <a:lnTo>
                    <a:pt x="76" y="109"/>
                  </a:lnTo>
                  <a:close/>
                </a:path>
              </a:pathLst>
            </a:custGeom>
            <a:solidFill>
              <a:srgbClr val="E8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1" name="Freeform 309"/>
            <p:cNvSpPr>
              <a:spLocks/>
            </p:cNvSpPr>
            <p:nvPr/>
          </p:nvSpPr>
          <p:spPr bwMode="auto">
            <a:xfrm>
              <a:off x="2968" y="2194"/>
              <a:ext cx="22" cy="37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w 87"/>
                <a:gd name="T11" fmla="*/ 0 h 150"/>
                <a:gd name="T12" fmla="*/ 0 w 87"/>
                <a:gd name="T13" fmla="*/ 0 h 150"/>
                <a:gd name="T14" fmla="*/ 0 w 87"/>
                <a:gd name="T15" fmla="*/ 0 h 150"/>
                <a:gd name="T16" fmla="*/ 0 w 87"/>
                <a:gd name="T17" fmla="*/ 0 h 150"/>
                <a:gd name="T18" fmla="*/ 0 w 87"/>
                <a:gd name="T19" fmla="*/ 0 h 150"/>
                <a:gd name="T20" fmla="*/ 0 w 87"/>
                <a:gd name="T21" fmla="*/ 0 h 150"/>
                <a:gd name="T22" fmla="*/ 0 w 87"/>
                <a:gd name="T23" fmla="*/ 0 h 150"/>
                <a:gd name="T24" fmla="*/ 0 w 87"/>
                <a:gd name="T25" fmla="*/ 0 h 150"/>
                <a:gd name="T26" fmla="*/ 0 w 87"/>
                <a:gd name="T27" fmla="*/ 0 h 150"/>
                <a:gd name="T28" fmla="*/ 0 w 87"/>
                <a:gd name="T29" fmla="*/ 0 h 150"/>
                <a:gd name="T30" fmla="*/ 0 w 87"/>
                <a:gd name="T31" fmla="*/ 0 h 150"/>
                <a:gd name="T32" fmla="*/ 0 w 87"/>
                <a:gd name="T33" fmla="*/ 0 h 150"/>
                <a:gd name="T34" fmla="*/ 0 w 87"/>
                <a:gd name="T35" fmla="*/ 0 h 150"/>
                <a:gd name="T36" fmla="*/ 0 w 87"/>
                <a:gd name="T37" fmla="*/ 0 h 150"/>
                <a:gd name="T38" fmla="*/ 0 w 87"/>
                <a:gd name="T39" fmla="*/ 0 h 150"/>
                <a:gd name="T40" fmla="*/ 0 w 87"/>
                <a:gd name="T41" fmla="*/ 0 h 150"/>
                <a:gd name="T42" fmla="*/ 0 w 87"/>
                <a:gd name="T43" fmla="*/ 0 h 150"/>
                <a:gd name="T44" fmla="*/ 0 w 87"/>
                <a:gd name="T45" fmla="*/ 0 h 150"/>
                <a:gd name="T46" fmla="*/ 0 w 87"/>
                <a:gd name="T47" fmla="*/ 0 h 150"/>
                <a:gd name="T48" fmla="*/ 0 w 87"/>
                <a:gd name="T49" fmla="*/ 0 h 1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7"/>
                <a:gd name="T76" fmla="*/ 0 h 150"/>
                <a:gd name="T77" fmla="*/ 87 w 87"/>
                <a:gd name="T78" fmla="*/ 150 h 1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7" h="150">
                  <a:moveTo>
                    <a:pt x="87" y="0"/>
                  </a:moveTo>
                  <a:lnTo>
                    <a:pt x="87" y="30"/>
                  </a:lnTo>
                  <a:lnTo>
                    <a:pt x="85" y="57"/>
                  </a:lnTo>
                  <a:lnTo>
                    <a:pt x="80" y="87"/>
                  </a:lnTo>
                  <a:lnTo>
                    <a:pt x="77" y="113"/>
                  </a:lnTo>
                  <a:lnTo>
                    <a:pt x="75" y="122"/>
                  </a:lnTo>
                  <a:lnTo>
                    <a:pt x="75" y="131"/>
                  </a:lnTo>
                  <a:lnTo>
                    <a:pt x="71" y="138"/>
                  </a:lnTo>
                  <a:lnTo>
                    <a:pt x="71" y="150"/>
                  </a:lnTo>
                  <a:lnTo>
                    <a:pt x="55" y="125"/>
                  </a:lnTo>
                  <a:lnTo>
                    <a:pt x="39" y="97"/>
                  </a:lnTo>
                  <a:lnTo>
                    <a:pt x="20" y="73"/>
                  </a:lnTo>
                  <a:lnTo>
                    <a:pt x="4" y="49"/>
                  </a:lnTo>
                  <a:lnTo>
                    <a:pt x="6" y="37"/>
                  </a:lnTo>
                  <a:lnTo>
                    <a:pt x="4" y="30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14" y="10"/>
                  </a:lnTo>
                  <a:lnTo>
                    <a:pt x="25" y="7"/>
                  </a:lnTo>
                  <a:lnTo>
                    <a:pt x="36" y="7"/>
                  </a:lnTo>
                  <a:lnTo>
                    <a:pt x="47" y="5"/>
                  </a:lnTo>
                  <a:lnTo>
                    <a:pt x="55" y="2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2" name="Freeform 310"/>
            <p:cNvSpPr>
              <a:spLocks/>
            </p:cNvSpPr>
            <p:nvPr/>
          </p:nvSpPr>
          <p:spPr bwMode="auto">
            <a:xfrm>
              <a:off x="3014" y="2195"/>
              <a:ext cx="7" cy="36"/>
            </a:xfrm>
            <a:custGeom>
              <a:avLst/>
              <a:gdLst>
                <a:gd name="T0" fmla="*/ 0 w 27"/>
                <a:gd name="T1" fmla="*/ 0 h 145"/>
                <a:gd name="T2" fmla="*/ 0 w 27"/>
                <a:gd name="T3" fmla="*/ 0 h 145"/>
                <a:gd name="T4" fmla="*/ 0 w 27"/>
                <a:gd name="T5" fmla="*/ 0 h 145"/>
                <a:gd name="T6" fmla="*/ 0 w 27"/>
                <a:gd name="T7" fmla="*/ 0 h 145"/>
                <a:gd name="T8" fmla="*/ 0 w 27"/>
                <a:gd name="T9" fmla="*/ 0 h 145"/>
                <a:gd name="T10" fmla="*/ 0 w 27"/>
                <a:gd name="T11" fmla="*/ 0 h 145"/>
                <a:gd name="T12" fmla="*/ 0 w 27"/>
                <a:gd name="T13" fmla="*/ 0 h 145"/>
                <a:gd name="T14" fmla="*/ 0 w 27"/>
                <a:gd name="T15" fmla="*/ 0 h 145"/>
                <a:gd name="T16" fmla="*/ 0 w 27"/>
                <a:gd name="T17" fmla="*/ 0 h 145"/>
                <a:gd name="T18" fmla="*/ 0 w 27"/>
                <a:gd name="T19" fmla="*/ 0 h 145"/>
                <a:gd name="T20" fmla="*/ 0 w 27"/>
                <a:gd name="T21" fmla="*/ 0 h 145"/>
                <a:gd name="T22" fmla="*/ 0 w 27"/>
                <a:gd name="T23" fmla="*/ 0 h 145"/>
                <a:gd name="T24" fmla="*/ 0 w 27"/>
                <a:gd name="T25" fmla="*/ 0 h 145"/>
                <a:gd name="T26" fmla="*/ 0 w 27"/>
                <a:gd name="T27" fmla="*/ 0 h 145"/>
                <a:gd name="T28" fmla="*/ 0 w 27"/>
                <a:gd name="T29" fmla="*/ 0 h 145"/>
                <a:gd name="T30" fmla="*/ 0 w 27"/>
                <a:gd name="T31" fmla="*/ 0 h 145"/>
                <a:gd name="T32" fmla="*/ 0 w 27"/>
                <a:gd name="T33" fmla="*/ 0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145"/>
                <a:gd name="T53" fmla="*/ 27 w 27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145">
                  <a:moveTo>
                    <a:pt x="22" y="133"/>
                  </a:moveTo>
                  <a:lnTo>
                    <a:pt x="25" y="133"/>
                  </a:lnTo>
                  <a:lnTo>
                    <a:pt x="27" y="133"/>
                  </a:lnTo>
                  <a:lnTo>
                    <a:pt x="22" y="138"/>
                  </a:lnTo>
                  <a:lnTo>
                    <a:pt x="16" y="142"/>
                  </a:lnTo>
                  <a:lnTo>
                    <a:pt x="11" y="142"/>
                  </a:lnTo>
                  <a:lnTo>
                    <a:pt x="8" y="145"/>
                  </a:lnTo>
                  <a:lnTo>
                    <a:pt x="2" y="138"/>
                  </a:lnTo>
                  <a:lnTo>
                    <a:pt x="0" y="128"/>
                  </a:lnTo>
                  <a:lnTo>
                    <a:pt x="0" y="115"/>
                  </a:lnTo>
                  <a:lnTo>
                    <a:pt x="2" y="98"/>
                  </a:lnTo>
                  <a:lnTo>
                    <a:pt x="2" y="85"/>
                  </a:lnTo>
                  <a:lnTo>
                    <a:pt x="11" y="66"/>
                  </a:lnTo>
                  <a:lnTo>
                    <a:pt x="14" y="41"/>
                  </a:lnTo>
                  <a:lnTo>
                    <a:pt x="16" y="19"/>
                  </a:lnTo>
                  <a:lnTo>
                    <a:pt x="22" y="0"/>
                  </a:lnTo>
                  <a:lnTo>
                    <a:pt x="22" y="13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3" name="Freeform 311"/>
            <p:cNvSpPr>
              <a:spLocks/>
            </p:cNvSpPr>
            <p:nvPr/>
          </p:nvSpPr>
          <p:spPr bwMode="auto">
            <a:xfrm>
              <a:off x="2943" y="2199"/>
              <a:ext cx="18" cy="32"/>
            </a:xfrm>
            <a:custGeom>
              <a:avLst/>
              <a:gdLst>
                <a:gd name="T0" fmla="*/ 0 w 71"/>
                <a:gd name="T1" fmla="*/ 0 h 131"/>
                <a:gd name="T2" fmla="*/ 0 w 71"/>
                <a:gd name="T3" fmla="*/ 0 h 131"/>
                <a:gd name="T4" fmla="*/ 0 w 71"/>
                <a:gd name="T5" fmla="*/ 0 h 131"/>
                <a:gd name="T6" fmla="*/ 0 w 71"/>
                <a:gd name="T7" fmla="*/ 0 h 131"/>
                <a:gd name="T8" fmla="*/ 0 w 71"/>
                <a:gd name="T9" fmla="*/ 0 h 131"/>
                <a:gd name="T10" fmla="*/ 0 w 71"/>
                <a:gd name="T11" fmla="*/ 0 h 131"/>
                <a:gd name="T12" fmla="*/ 0 w 71"/>
                <a:gd name="T13" fmla="*/ 0 h 131"/>
                <a:gd name="T14" fmla="*/ 0 w 71"/>
                <a:gd name="T15" fmla="*/ 0 h 131"/>
                <a:gd name="T16" fmla="*/ 0 w 71"/>
                <a:gd name="T17" fmla="*/ 0 h 131"/>
                <a:gd name="T18" fmla="*/ 0 w 71"/>
                <a:gd name="T19" fmla="*/ 0 h 131"/>
                <a:gd name="T20" fmla="*/ 0 w 71"/>
                <a:gd name="T21" fmla="*/ 0 h 131"/>
                <a:gd name="T22" fmla="*/ 0 w 71"/>
                <a:gd name="T23" fmla="*/ 0 h 131"/>
                <a:gd name="T24" fmla="*/ 0 w 71"/>
                <a:gd name="T25" fmla="*/ 0 h 131"/>
                <a:gd name="T26" fmla="*/ 0 w 71"/>
                <a:gd name="T27" fmla="*/ 0 h 131"/>
                <a:gd name="T28" fmla="*/ 0 w 71"/>
                <a:gd name="T29" fmla="*/ 0 h 131"/>
                <a:gd name="T30" fmla="*/ 0 w 71"/>
                <a:gd name="T31" fmla="*/ 0 h 131"/>
                <a:gd name="T32" fmla="*/ 0 w 71"/>
                <a:gd name="T33" fmla="*/ 0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1"/>
                <a:gd name="T52" fmla="*/ 0 h 131"/>
                <a:gd name="T53" fmla="*/ 71 w 71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1" h="131">
                  <a:moveTo>
                    <a:pt x="71" y="0"/>
                  </a:moveTo>
                  <a:lnTo>
                    <a:pt x="65" y="35"/>
                  </a:lnTo>
                  <a:lnTo>
                    <a:pt x="62" y="68"/>
                  </a:lnTo>
                  <a:lnTo>
                    <a:pt x="60" y="101"/>
                  </a:lnTo>
                  <a:lnTo>
                    <a:pt x="55" y="131"/>
                  </a:lnTo>
                  <a:lnTo>
                    <a:pt x="43" y="108"/>
                  </a:lnTo>
                  <a:lnTo>
                    <a:pt x="32" y="87"/>
                  </a:lnTo>
                  <a:lnTo>
                    <a:pt x="18" y="65"/>
                  </a:lnTo>
                  <a:lnTo>
                    <a:pt x="5" y="46"/>
                  </a:lnTo>
                  <a:lnTo>
                    <a:pt x="5" y="38"/>
                  </a:lnTo>
                  <a:lnTo>
                    <a:pt x="2" y="27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8" y="11"/>
                  </a:lnTo>
                  <a:lnTo>
                    <a:pt x="35" y="8"/>
                  </a:lnTo>
                  <a:lnTo>
                    <a:pt x="55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4" name="Freeform 312"/>
            <p:cNvSpPr>
              <a:spLocks/>
            </p:cNvSpPr>
            <p:nvPr/>
          </p:nvSpPr>
          <p:spPr bwMode="auto">
            <a:xfrm>
              <a:off x="2990" y="2199"/>
              <a:ext cx="4" cy="36"/>
            </a:xfrm>
            <a:custGeom>
              <a:avLst/>
              <a:gdLst>
                <a:gd name="T0" fmla="*/ 0 w 20"/>
                <a:gd name="T1" fmla="*/ 0 h 144"/>
                <a:gd name="T2" fmla="*/ 0 w 20"/>
                <a:gd name="T3" fmla="*/ 0 h 144"/>
                <a:gd name="T4" fmla="*/ 0 w 20"/>
                <a:gd name="T5" fmla="*/ 0 h 144"/>
                <a:gd name="T6" fmla="*/ 0 w 20"/>
                <a:gd name="T7" fmla="*/ 0 h 144"/>
                <a:gd name="T8" fmla="*/ 0 w 20"/>
                <a:gd name="T9" fmla="*/ 0 h 144"/>
                <a:gd name="T10" fmla="*/ 0 w 20"/>
                <a:gd name="T11" fmla="*/ 0 h 144"/>
                <a:gd name="T12" fmla="*/ 0 w 20"/>
                <a:gd name="T13" fmla="*/ 0 h 144"/>
                <a:gd name="T14" fmla="*/ 0 w 20"/>
                <a:gd name="T15" fmla="*/ 0 h 144"/>
                <a:gd name="T16" fmla="*/ 0 w 20"/>
                <a:gd name="T17" fmla="*/ 0 h 144"/>
                <a:gd name="T18" fmla="*/ 0 w 20"/>
                <a:gd name="T19" fmla="*/ 0 h 144"/>
                <a:gd name="T20" fmla="*/ 0 w 20"/>
                <a:gd name="T21" fmla="*/ 0 h 144"/>
                <a:gd name="T22" fmla="*/ 0 w 20"/>
                <a:gd name="T23" fmla="*/ 0 h 144"/>
                <a:gd name="T24" fmla="*/ 0 w 20"/>
                <a:gd name="T25" fmla="*/ 0 h 144"/>
                <a:gd name="T26" fmla="*/ 0 w 20"/>
                <a:gd name="T27" fmla="*/ 0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144"/>
                <a:gd name="T44" fmla="*/ 20 w 20"/>
                <a:gd name="T45" fmla="*/ 144 h 14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144">
                  <a:moveTo>
                    <a:pt x="18" y="136"/>
                  </a:moveTo>
                  <a:lnTo>
                    <a:pt x="20" y="142"/>
                  </a:lnTo>
                  <a:lnTo>
                    <a:pt x="14" y="142"/>
                  </a:lnTo>
                  <a:lnTo>
                    <a:pt x="9" y="144"/>
                  </a:lnTo>
                  <a:lnTo>
                    <a:pt x="7" y="144"/>
                  </a:lnTo>
                  <a:lnTo>
                    <a:pt x="0" y="142"/>
                  </a:lnTo>
                  <a:lnTo>
                    <a:pt x="7" y="106"/>
                  </a:lnTo>
                  <a:lnTo>
                    <a:pt x="12" y="71"/>
                  </a:lnTo>
                  <a:lnTo>
                    <a:pt x="18" y="35"/>
                  </a:lnTo>
                  <a:lnTo>
                    <a:pt x="20" y="0"/>
                  </a:lnTo>
                  <a:lnTo>
                    <a:pt x="20" y="35"/>
                  </a:lnTo>
                  <a:lnTo>
                    <a:pt x="20" y="68"/>
                  </a:lnTo>
                  <a:lnTo>
                    <a:pt x="20" y="101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5" name="Freeform 313"/>
            <p:cNvSpPr>
              <a:spLocks/>
            </p:cNvSpPr>
            <p:nvPr/>
          </p:nvSpPr>
          <p:spPr bwMode="auto">
            <a:xfrm>
              <a:off x="2922" y="2203"/>
              <a:ext cx="15" cy="33"/>
            </a:xfrm>
            <a:custGeom>
              <a:avLst/>
              <a:gdLst>
                <a:gd name="T0" fmla="*/ 0 w 60"/>
                <a:gd name="T1" fmla="*/ 0 h 133"/>
                <a:gd name="T2" fmla="*/ 0 w 60"/>
                <a:gd name="T3" fmla="*/ 0 h 133"/>
                <a:gd name="T4" fmla="*/ 0 w 60"/>
                <a:gd name="T5" fmla="*/ 0 h 133"/>
                <a:gd name="T6" fmla="*/ 0 w 60"/>
                <a:gd name="T7" fmla="*/ 0 h 133"/>
                <a:gd name="T8" fmla="*/ 0 w 60"/>
                <a:gd name="T9" fmla="*/ 0 h 133"/>
                <a:gd name="T10" fmla="*/ 0 w 60"/>
                <a:gd name="T11" fmla="*/ 0 h 133"/>
                <a:gd name="T12" fmla="*/ 0 w 60"/>
                <a:gd name="T13" fmla="*/ 0 h 133"/>
                <a:gd name="T14" fmla="*/ 0 w 60"/>
                <a:gd name="T15" fmla="*/ 0 h 133"/>
                <a:gd name="T16" fmla="*/ 0 w 60"/>
                <a:gd name="T17" fmla="*/ 0 h 133"/>
                <a:gd name="T18" fmla="*/ 0 w 60"/>
                <a:gd name="T19" fmla="*/ 0 h 133"/>
                <a:gd name="T20" fmla="*/ 0 w 60"/>
                <a:gd name="T21" fmla="*/ 0 h 133"/>
                <a:gd name="T22" fmla="*/ 0 w 60"/>
                <a:gd name="T23" fmla="*/ 0 h 133"/>
                <a:gd name="T24" fmla="*/ 0 w 60"/>
                <a:gd name="T25" fmla="*/ 0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133"/>
                <a:gd name="T41" fmla="*/ 60 w 60"/>
                <a:gd name="T42" fmla="*/ 133 h 1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133">
                  <a:moveTo>
                    <a:pt x="60" y="0"/>
                  </a:moveTo>
                  <a:lnTo>
                    <a:pt x="52" y="32"/>
                  </a:lnTo>
                  <a:lnTo>
                    <a:pt x="49" y="68"/>
                  </a:lnTo>
                  <a:lnTo>
                    <a:pt x="44" y="103"/>
                  </a:lnTo>
                  <a:lnTo>
                    <a:pt x="44" y="133"/>
                  </a:lnTo>
                  <a:lnTo>
                    <a:pt x="32" y="108"/>
                  </a:lnTo>
                  <a:lnTo>
                    <a:pt x="21" y="82"/>
                  </a:lnTo>
                  <a:lnTo>
                    <a:pt x="11" y="57"/>
                  </a:lnTo>
                  <a:lnTo>
                    <a:pt x="0" y="30"/>
                  </a:lnTo>
                  <a:lnTo>
                    <a:pt x="3" y="11"/>
                  </a:lnTo>
                  <a:lnTo>
                    <a:pt x="19" y="5"/>
                  </a:lnTo>
                  <a:lnTo>
                    <a:pt x="41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6" name="Freeform 314"/>
            <p:cNvSpPr>
              <a:spLocks/>
            </p:cNvSpPr>
            <p:nvPr/>
          </p:nvSpPr>
          <p:spPr bwMode="auto">
            <a:xfrm>
              <a:off x="2961" y="2203"/>
              <a:ext cx="5" cy="36"/>
            </a:xfrm>
            <a:custGeom>
              <a:avLst/>
              <a:gdLst>
                <a:gd name="T0" fmla="*/ 0 w 19"/>
                <a:gd name="T1" fmla="*/ 0 h 142"/>
                <a:gd name="T2" fmla="*/ 0 w 19"/>
                <a:gd name="T3" fmla="*/ 0 h 142"/>
                <a:gd name="T4" fmla="*/ 0 w 19"/>
                <a:gd name="T5" fmla="*/ 0 h 142"/>
                <a:gd name="T6" fmla="*/ 0 w 19"/>
                <a:gd name="T7" fmla="*/ 0 h 142"/>
                <a:gd name="T8" fmla="*/ 0 w 19"/>
                <a:gd name="T9" fmla="*/ 0 h 142"/>
                <a:gd name="T10" fmla="*/ 0 w 19"/>
                <a:gd name="T11" fmla="*/ 0 h 142"/>
                <a:gd name="T12" fmla="*/ 0 w 19"/>
                <a:gd name="T13" fmla="*/ 0 h 142"/>
                <a:gd name="T14" fmla="*/ 0 w 19"/>
                <a:gd name="T15" fmla="*/ 0 h 142"/>
                <a:gd name="T16" fmla="*/ 0 w 19"/>
                <a:gd name="T17" fmla="*/ 0 h 142"/>
                <a:gd name="T18" fmla="*/ 0 w 19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142"/>
                <a:gd name="T32" fmla="*/ 19 w 19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142">
                  <a:moveTo>
                    <a:pt x="13" y="142"/>
                  </a:moveTo>
                  <a:lnTo>
                    <a:pt x="0" y="142"/>
                  </a:lnTo>
                  <a:lnTo>
                    <a:pt x="0" y="106"/>
                  </a:lnTo>
                  <a:lnTo>
                    <a:pt x="2" y="71"/>
                  </a:lnTo>
                  <a:lnTo>
                    <a:pt x="7" y="34"/>
                  </a:lnTo>
                  <a:lnTo>
                    <a:pt x="13" y="0"/>
                  </a:lnTo>
                  <a:lnTo>
                    <a:pt x="16" y="36"/>
                  </a:lnTo>
                  <a:lnTo>
                    <a:pt x="19" y="74"/>
                  </a:lnTo>
                  <a:lnTo>
                    <a:pt x="19" y="110"/>
                  </a:lnTo>
                  <a:lnTo>
                    <a:pt x="13" y="142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7" name="Freeform 315"/>
            <p:cNvSpPr>
              <a:spLocks/>
            </p:cNvSpPr>
            <p:nvPr/>
          </p:nvSpPr>
          <p:spPr bwMode="auto">
            <a:xfrm>
              <a:off x="3032" y="2204"/>
              <a:ext cx="269" cy="62"/>
            </a:xfrm>
            <a:custGeom>
              <a:avLst/>
              <a:gdLst>
                <a:gd name="T0" fmla="*/ 0 w 1074"/>
                <a:gd name="T1" fmla="*/ 0 h 246"/>
                <a:gd name="T2" fmla="*/ 0 w 1074"/>
                <a:gd name="T3" fmla="*/ 0 h 246"/>
                <a:gd name="T4" fmla="*/ 0 w 1074"/>
                <a:gd name="T5" fmla="*/ 0 h 246"/>
                <a:gd name="T6" fmla="*/ 0 w 1074"/>
                <a:gd name="T7" fmla="*/ 0 h 246"/>
                <a:gd name="T8" fmla="*/ 0 w 1074"/>
                <a:gd name="T9" fmla="*/ 0 h 246"/>
                <a:gd name="T10" fmla="*/ 0 w 1074"/>
                <a:gd name="T11" fmla="*/ 0 h 246"/>
                <a:gd name="T12" fmla="*/ 0 w 1074"/>
                <a:gd name="T13" fmla="*/ 0 h 246"/>
                <a:gd name="T14" fmla="*/ 0 w 1074"/>
                <a:gd name="T15" fmla="*/ 0 h 246"/>
                <a:gd name="T16" fmla="*/ 0 w 1074"/>
                <a:gd name="T17" fmla="*/ 0 h 246"/>
                <a:gd name="T18" fmla="*/ 0 w 1074"/>
                <a:gd name="T19" fmla="*/ 0 h 246"/>
                <a:gd name="T20" fmla="*/ 0 w 1074"/>
                <a:gd name="T21" fmla="*/ 0 h 246"/>
                <a:gd name="T22" fmla="*/ 0 w 1074"/>
                <a:gd name="T23" fmla="*/ 0 h 246"/>
                <a:gd name="T24" fmla="*/ 0 w 1074"/>
                <a:gd name="T25" fmla="*/ 0 h 246"/>
                <a:gd name="T26" fmla="*/ 0 w 1074"/>
                <a:gd name="T27" fmla="*/ 0 h 246"/>
                <a:gd name="T28" fmla="*/ 0 w 1074"/>
                <a:gd name="T29" fmla="*/ 0 h 246"/>
                <a:gd name="T30" fmla="*/ 0 w 1074"/>
                <a:gd name="T31" fmla="*/ 0 h 246"/>
                <a:gd name="T32" fmla="*/ 0 w 1074"/>
                <a:gd name="T33" fmla="*/ 0 h 246"/>
                <a:gd name="T34" fmla="*/ 0 w 1074"/>
                <a:gd name="T35" fmla="*/ 0 h 246"/>
                <a:gd name="T36" fmla="*/ 0 w 1074"/>
                <a:gd name="T37" fmla="*/ 0 h 246"/>
                <a:gd name="T38" fmla="*/ 0 w 1074"/>
                <a:gd name="T39" fmla="*/ 0 h 246"/>
                <a:gd name="T40" fmla="*/ 0 w 1074"/>
                <a:gd name="T41" fmla="*/ 0 h 246"/>
                <a:gd name="T42" fmla="*/ 0 w 1074"/>
                <a:gd name="T43" fmla="*/ 0 h 246"/>
                <a:gd name="T44" fmla="*/ 0 w 1074"/>
                <a:gd name="T45" fmla="*/ 0 h 246"/>
                <a:gd name="T46" fmla="*/ 0 w 1074"/>
                <a:gd name="T47" fmla="*/ 0 h 246"/>
                <a:gd name="T48" fmla="*/ 0 w 1074"/>
                <a:gd name="T49" fmla="*/ 0 h 246"/>
                <a:gd name="T50" fmla="*/ 0 w 1074"/>
                <a:gd name="T51" fmla="*/ 0 h 246"/>
                <a:gd name="T52" fmla="*/ 0 w 1074"/>
                <a:gd name="T53" fmla="*/ 0 h 246"/>
                <a:gd name="T54" fmla="*/ 0 w 1074"/>
                <a:gd name="T55" fmla="*/ 0 h 246"/>
                <a:gd name="T56" fmla="*/ 0 w 1074"/>
                <a:gd name="T57" fmla="*/ 0 h 246"/>
                <a:gd name="T58" fmla="*/ 0 w 1074"/>
                <a:gd name="T59" fmla="*/ 0 h 246"/>
                <a:gd name="T60" fmla="*/ 0 w 1074"/>
                <a:gd name="T61" fmla="*/ 0 h 246"/>
                <a:gd name="T62" fmla="*/ 0 w 1074"/>
                <a:gd name="T63" fmla="*/ 0 h 246"/>
                <a:gd name="T64" fmla="*/ 0 w 1074"/>
                <a:gd name="T65" fmla="*/ 0 h 246"/>
                <a:gd name="T66" fmla="*/ 0 w 1074"/>
                <a:gd name="T67" fmla="*/ 0 h 246"/>
                <a:gd name="T68" fmla="*/ 0 w 1074"/>
                <a:gd name="T69" fmla="*/ 0 h 246"/>
                <a:gd name="T70" fmla="*/ 0 w 1074"/>
                <a:gd name="T71" fmla="*/ 0 h 246"/>
                <a:gd name="T72" fmla="*/ 0 w 1074"/>
                <a:gd name="T73" fmla="*/ 0 h 246"/>
                <a:gd name="T74" fmla="*/ 0 w 1074"/>
                <a:gd name="T75" fmla="*/ 0 h 2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74"/>
                <a:gd name="T115" fmla="*/ 0 h 246"/>
                <a:gd name="T116" fmla="*/ 1074 w 1074"/>
                <a:gd name="T117" fmla="*/ 246 h 2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74" h="246">
                  <a:moveTo>
                    <a:pt x="1074" y="68"/>
                  </a:moveTo>
                  <a:lnTo>
                    <a:pt x="1009" y="80"/>
                  </a:lnTo>
                  <a:lnTo>
                    <a:pt x="943" y="91"/>
                  </a:lnTo>
                  <a:lnTo>
                    <a:pt x="875" y="101"/>
                  </a:lnTo>
                  <a:lnTo>
                    <a:pt x="809" y="112"/>
                  </a:lnTo>
                  <a:lnTo>
                    <a:pt x="744" y="123"/>
                  </a:lnTo>
                  <a:lnTo>
                    <a:pt x="676" y="134"/>
                  </a:lnTo>
                  <a:lnTo>
                    <a:pt x="611" y="145"/>
                  </a:lnTo>
                  <a:lnTo>
                    <a:pt x="545" y="156"/>
                  </a:lnTo>
                  <a:lnTo>
                    <a:pt x="476" y="167"/>
                  </a:lnTo>
                  <a:lnTo>
                    <a:pt x="411" y="178"/>
                  </a:lnTo>
                  <a:lnTo>
                    <a:pt x="346" y="188"/>
                  </a:lnTo>
                  <a:lnTo>
                    <a:pt x="278" y="202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79" y="234"/>
                  </a:lnTo>
                  <a:lnTo>
                    <a:pt x="11" y="246"/>
                  </a:lnTo>
                  <a:lnTo>
                    <a:pt x="9" y="243"/>
                  </a:lnTo>
                  <a:lnTo>
                    <a:pt x="2" y="238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11" y="227"/>
                  </a:lnTo>
                  <a:lnTo>
                    <a:pt x="21" y="224"/>
                  </a:lnTo>
                  <a:lnTo>
                    <a:pt x="35" y="224"/>
                  </a:lnTo>
                  <a:lnTo>
                    <a:pt x="46" y="224"/>
                  </a:lnTo>
                  <a:lnTo>
                    <a:pt x="57" y="221"/>
                  </a:lnTo>
                  <a:lnTo>
                    <a:pt x="68" y="218"/>
                  </a:lnTo>
                  <a:lnTo>
                    <a:pt x="76" y="210"/>
                  </a:lnTo>
                  <a:lnTo>
                    <a:pt x="82" y="199"/>
                  </a:lnTo>
                  <a:lnTo>
                    <a:pt x="85" y="186"/>
                  </a:lnTo>
                  <a:lnTo>
                    <a:pt x="82" y="174"/>
                  </a:lnTo>
                  <a:lnTo>
                    <a:pt x="79" y="164"/>
                  </a:lnTo>
                  <a:lnTo>
                    <a:pt x="82" y="151"/>
                  </a:lnTo>
                  <a:lnTo>
                    <a:pt x="1009" y="0"/>
                  </a:lnTo>
                  <a:lnTo>
                    <a:pt x="1025" y="17"/>
                  </a:lnTo>
                  <a:lnTo>
                    <a:pt x="1041" y="33"/>
                  </a:lnTo>
                  <a:lnTo>
                    <a:pt x="1057" y="50"/>
                  </a:lnTo>
                  <a:lnTo>
                    <a:pt x="1074" y="68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8" name="Freeform 316"/>
            <p:cNvSpPr>
              <a:spLocks/>
            </p:cNvSpPr>
            <p:nvPr/>
          </p:nvSpPr>
          <p:spPr bwMode="auto">
            <a:xfrm>
              <a:off x="2894" y="2206"/>
              <a:ext cx="21" cy="30"/>
            </a:xfrm>
            <a:custGeom>
              <a:avLst/>
              <a:gdLst>
                <a:gd name="T0" fmla="*/ 0 w 82"/>
                <a:gd name="T1" fmla="*/ 0 h 119"/>
                <a:gd name="T2" fmla="*/ 0 w 82"/>
                <a:gd name="T3" fmla="*/ 0 h 119"/>
                <a:gd name="T4" fmla="*/ 0 w 82"/>
                <a:gd name="T5" fmla="*/ 0 h 119"/>
                <a:gd name="T6" fmla="*/ 0 w 82"/>
                <a:gd name="T7" fmla="*/ 0 h 119"/>
                <a:gd name="T8" fmla="*/ 0 w 82"/>
                <a:gd name="T9" fmla="*/ 0 h 119"/>
                <a:gd name="T10" fmla="*/ 0 w 82"/>
                <a:gd name="T11" fmla="*/ 0 h 119"/>
                <a:gd name="T12" fmla="*/ 0 w 82"/>
                <a:gd name="T13" fmla="*/ 0 h 119"/>
                <a:gd name="T14" fmla="*/ 0 w 82"/>
                <a:gd name="T15" fmla="*/ 0 h 119"/>
                <a:gd name="T16" fmla="*/ 0 w 82"/>
                <a:gd name="T17" fmla="*/ 0 h 119"/>
                <a:gd name="T18" fmla="*/ 0 w 82"/>
                <a:gd name="T19" fmla="*/ 0 h 119"/>
                <a:gd name="T20" fmla="*/ 0 w 82"/>
                <a:gd name="T21" fmla="*/ 0 h 119"/>
                <a:gd name="T22" fmla="*/ 0 w 82"/>
                <a:gd name="T23" fmla="*/ 0 h 119"/>
                <a:gd name="T24" fmla="*/ 0 w 82"/>
                <a:gd name="T25" fmla="*/ 0 h 119"/>
                <a:gd name="T26" fmla="*/ 0 w 82"/>
                <a:gd name="T27" fmla="*/ 0 h 119"/>
                <a:gd name="T28" fmla="*/ 0 w 82"/>
                <a:gd name="T29" fmla="*/ 0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2"/>
                <a:gd name="T46" fmla="*/ 0 h 119"/>
                <a:gd name="T47" fmla="*/ 82 w 82"/>
                <a:gd name="T48" fmla="*/ 119 h 1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2" h="119">
                  <a:moveTo>
                    <a:pt x="82" y="0"/>
                  </a:moveTo>
                  <a:lnTo>
                    <a:pt x="73" y="29"/>
                  </a:lnTo>
                  <a:lnTo>
                    <a:pt x="71" y="59"/>
                  </a:lnTo>
                  <a:lnTo>
                    <a:pt x="71" y="89"/>
                  </a:lnTo>
                  <a:lnTo>
                    <a:pt x="66" y="119"/>
                  </a:lnTo>
                  <a:lnTo>
                    <a:pt x="11" y="24"/>
                  </a:lnTo>
                  <a:lnTo>
                    <a:pt x="0" y="16"/>
                  </a:lnTo>
                  <a:lnTo>
                    <a:pt x="11" y="13"/>
                  </a:lnTo>
                  <a:lnTo>
                    <a:pt x="22" y="11"/>
                  </a:lnTo>
                  <a:lnTo>
                    <a:pt x="33" y="8"/>
                  </a:lnTo>
                  <a:lnTo>
                    <a:pt x="41" y="5"/>
                  </a:lnTo>
                  <a:lnTo>
                    <a:pt x="52" y="5"/>
                  </a:lnTo>
                  <a:lnTo>
                    <a:pt x="63" y="2"/>
                  </a:lnTo>
                  <a:lnTo>
                    <a:pt x="73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29" name="Freeform 317"/>
            <p:cNvSpPr>
              <a:spLocks/>
            </p:cNvSpPr>
            <p:nvPr/>
          </p:nvSpPr>
          <p:spPr bwMode="auto">
            <a:xfrm>
              <a:off x="2937" y="2208"/>
              <a:ext cx="4" cy="35"/>
            </a:xfrm>
            <a:custGeom>
              <a:avLst/>
              <a:gdLst>
                <a:gd name="T0" fmla="*/ 0 w 14"/>
                <a:gd name="T1" fmla="*/ 0 h 142"/>
                <a:gd name="T2" fmla="*/ 0 w 14"/>
                <a:gd name="T3" fmla="*/ 0 h 142"/>
                <a:gd name="T4" fmla="*/ 0 w 14"/>
                <a:gd name="T5" fmla="*/ 0 h 142"/>
                <a:gd name="T6" fmla="*/ 0 w 14"/>
                <a:gd name="T7" fmla="*/ 0 h 142"/>
                <a:gd name="T8" fmla="*/ 0 w 14"/>
                <a:gd name="T9" fmla="*/ 0 h 142"/>
                <a:gd name="T10" fmla="*/ 0 w 14"/>
                <a:gd name="T11" fmla="*/ 0 h 142"/>
                <a:gd name="T12" fmla="*/ 0 w 14"/>
                <a:gd name="T13" fmla="*/ 0 h 142"/>
                <a:gd name="T14" fmla="*/ 0 w 14"/>
                <a:gd name="T15" fmla="*/ 0 h 142"/>
                <a:gd name="T16" fmla="*/ 0 w 14"/>
                <a:gd name="T17" fmla="*/ 0 h 142"/>
                <a:gd name="T18" fmla="*/ 0 w 14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2"/>
                <a:gd name="T32" fmla="*/ 14 w 14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2">
                  <a:moveTo>
                    <a:pt x="11" y="139"/>
                  </a:moveTo>
                  <a:lnTo>
                    <a:pt x="5" y="142"/>
                  </a:lnTo>
                  <a:lnTo>
                    <a:pt x="0" y="107"/>
                  </a:lnTo>
                  <a:lnTo>
                    <a:pt x="2" y="71"/>
                  </a:lnTo>
                  <a:lnTo>
                    <a:pt x="8" y="36"/>
                  </a:lnTo>
                  <a:lnTo>
                    <a:pt x="11" y="0"/>
                  </a:lnTo>
                  <a:lnTo>
                    <a:pt x="14" y="36"/>
                  </a:lnTo>
                  <a:lnTo>
                    <a:pt x="14" y="68"/>
                  </a:lnTo>
                  <a:lnTo>
                    <a:pt x="11" y="103"/>
                  </a:lnTo>
                  <a:lnTo>
                    <a:pt x="11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0" name="Freeform 318"/>
            <p:cNvSpPr>
              <a:spLocks/>
            </p:cNvSpPr>
            <p:nvPr/>
          </p:nvSpPr>
          <p:spPr bwMode="auto">
            <a:xfrm>
              <a:off x="3024" y="2209"/>
              <a:ext cx="11" cy="20"/>
            </a:xfrm>
            <a:custGeom>
              <a:avLst/>
              <a:gdLst>
                <a:gd name="T0" fmla="*/ 0 w 44"/>
                <a:gd name="T1" fmla="*/ 0 h 78"/>
                <a:gd name="T2" fmla="*/ 0 w 44"/>
                <a:gd name="T3" fmla="*/ 0 h 78"/>
                <a:gd name="T4" fmla="*/ 0 w 44"/>
                <a:gd name="T5" fmla="*/ 0 h 78"/>
                <a:gd name="T6" fmla="*/ 0 w 44"/>
                <a:gd name="T7" fmla="*/ 0 h 78"/>
                <a:gd name="T8" fmla="*/ 0 w 44"/>
                <a:gd name="T9" fmla="*/ 0 h 78"/>
                <a:gd name="T10" fmla="*/ 0 w 44"/>
                <a:gd name="T11" fmla="*/ 0 h 78"/>
                <a:gd name="T12" fmla="*/ 0 w 44"/>
                <a:gd name="T13" fmla="*/ 0 h 78"/>
                <a:gd name="T14" fmla="*/ 0 w 44"/>
                <a:gd name="T15" fmla="*/ 0 h 78"/>
                <a:gd name="T16" fmla="*/ 0 w 44"/>
                <a:gd name="T17" fmla="*/ 0 h 78"/>
                <a:gd name="T18" fmla="*/ 0 w 44"/>
                <a:gd name="T19" fmla="*/ 0 h 78"/>
                <a:gd name="T20" fmla="*/ 0 w 44"/>
                <a:gd name="T21" fmla="*/ 0 h 78"/>
                <a:gd name="T22" fmla="*/ 0 w 44"/>
                <a:gd name="T23" fmla="*/ 0 h 78"/>
                <a:gd name="T24" fmla="*/ 0 w 44"/>
                <a:gd name="T25" fmla="*/ 0 h 78"/>
                <a:gd name="T26" fmla="*/ 0 w 44"/>
                <a:gd name="T27" fmla="*/ 0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78"/>
                <a:gd name="T44" fmla="*/ 44 w 44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78">
                  <a:moveTo>
                    <a:pt x="35" y="71"/>
                  </a:moveTo>
                  <a:lnTo>
                    <a:pt x="44" y="71"/>
                  </a:lnTo>
                  <a:lnTo>
                    <a:pt x="35" y="76"/>
                  </a:lnTo>
                  <a:lnTo>
                    <a:pt x="22" y="78"/>
                  </a:lnTo>
                  <a:lnTo>
                    <a:pt x="11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3" y="21"/>
                  </a:lnTo>
                  <a:lnTo>
                    <a:pt x="3" y="0"/>
                  </a:lnTo>
                  <a:lnTo>
                    <a:pt x="11" y="16"/>
                  </a:lnTo>
                  <a:lnTo>
                    <a:pt x="22" y="32"/>
                  </a:lnTo>
                  <a:lnTo>
                    <a:pt x="30" y="51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1" name="Freeform 319"/>
            <p:cNvSpPr>
              <a:spLocks/>
            </p:cNvSpPr>
            <p:nvPr/>
          </p:nvSpPr>
          <p:spPr bwMode="auto">
            <a:xfrm>
              <a:off x="3046" y="2209"/>
              <a:ext cx="9" cy="16"/>
            </a:xfrm>
            <a:custGeom>
              <a:avLst/>
              <a:gdLst>
                <a:gd name="T0" fmla="*/ 0 w 35"/>
                <a:gd name="T1" fmla="*/ 0 h 65"/>
                <a:gd name="T2" fmla="*/ 0 w 35"/>
                <a:gd name="T3" fmla="*/ 0 h 65"/>
                <a:gd name="T4" fmla="*/ 0 w 35"/>
                <a:gd name="T5" fmla="*/ 0 h 65"/>
                <a:gd name="T6" fmla="*/ 0 w 35"/>
                <a:gd name="T7" fmla="*/ 0 h 65"/>
                <a:gd name="T8" fmla="*/ 0 w 35"/>
                <a:gd name="T9" fmla="*/ 0 h 65"/>
                <a:gd name="T10" fmla="*/ 0 w 35"/>
                <a:gd name="T11" fmla="*/ 0 h 65"/>
                <a:gd name="T12" fmla="*/ 0 w 35"/>
                <a:gd name="T13" fmla="*/ 0 h 65"/>
                <a:gd name="T14" fmla="*/ 0 w 35"/>
                <a:gd name="T15" fmla="*/ 0 h 65"/>
                <a:gd name="T16" fmla="*/ 0 w 35"/>
                <a:gd name="T17" fmla="*/ 0 h 65"/>
                <a:gd name="T18" fmla="*/ 0 w 3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65"/>
                <a:gd name="T32" fmla="*/ 35 w 3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65">
                  <a:moveTo>
                    <a:pt x="35" y="60"/>
                  </a:moveTo>
                  <a:lnTo>
                    <a:pt x="28" y="62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4" y="13"/>
                  </a:lnTo>
                  <a:lnTo>
                    <a:pt x="22" y="30"/>
                  </a:lnTo>
                  <a:lnTo>
                    <a:pt x="30" y="46"/>
                  </a:lnTo>
                  <a:lnTo>
                    <a:pt x="35" y="6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2" name="Freeform 320"/>
            <p:cNvSpPr>
              <a:spLocks/>
            </p:cNvSpPr>
            <p:nvPr/>
          </p:nvSpPr>
          <p:spPr bwMode="auto">
            <a:xfrm>
              <a:off x="2870" y="2210"/>
              <a:ext cx="20" cy="33"/>
            </a:xfrm>
            <a:custGeom>
              <a:avLst/>
              <a:gdLst>
                <a:gd name="T0" fmla="*/ 0 w 79"/>
                <a:gd name="T1" fmla="*/ 0 h 131"/>
                <a:gd name="T2" fmla="*/ 0 w 79"/>
                <a:gd name="T3" fmla="*/ 0 h 131"/>
                <a:gd name="T4" fmla="*/ 0 w 79"/>
                <a:gd name="T5" fmla="*/ 0 h 131"/>
                <a:gd name="T6" fmla="*/ 0 w 79"/>
                <a:gd name="T7" fmla="*/ 0 h 131"/>
                <a:gd name="T8" fmla="*/ 0 w 79"/>
                <a:gd name="T9" fmla="*/ 0 h 131"/>
                <a:gd name="T10" fmla="*/ 0 w 79"/>
                <a:gd name="T11" fmla="*/ 0 h 131"/>
                <a:gd name="T12" fmla="*/ 0 w 79"/>
                <a:gd name="T13" fmla="*/ 0 h 131"/>
                <a:gd name="T14" fmla="*/ 0 w 79"/>
                <a:gd name="T15" fmla="*/ 0 h 131"/>
                <a:gd name="T16" fmla="*/ 0 w 79"/>
                <a:gd name="T17" fmla="*/ 0 h 131"/>
                <a:gd name="T18" fmla="*/ 0 w 79"/>
                <a:gd name="T19" fmla="*/ 0 h 131"/>
                <a:gd name="T20" fmla="*/ 0 w 79"/>
                <a:gd name="T21" fmla="*/ 0 h 131"/>
                <a:gd name="T22" fmla="*/ 0 w 79"/>
                <a:gd name="T23" fmla="*/ 0 h 131"/>
                <a:gd name="T24" fmla="*/ 0 w 79"/>
                <a:gd name="T25" fmla="*/ 0 h 131"/>
                <a:gd name="T26" fmla="*/ 0 w 79"/>
                <a:gd name="T27" fmla="*/ 0 h 131"/>
                <a:gd name="T28" fmla="*/ 0 w 79"/>
                <a:gd name="T29" fmla="*/ 0 h 1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31"/>
                <a:gd name="T47" fmla="*/ 79 w 79"/>
                <a:gd name="T48" fmla="*/ 131 h 1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31">
                  <a:moveTo>
                    <a:pt x="79" y="0"/>
                  </a:moveTo>
                  <a:lnTo>
                    <a:pt x="74" y="32"/>
                  </a:lnTo>
                  <a:lnTo>
                    <a:pt x="71" y="66"/>
                  </a:lnTo>
                  <a:lnTo>
                    <a:pt x="65" y="98"/>
                  </a:lnTo>
                  <a:lnTo>
                    <a:pt x="60" y="131"/>
                  </a:lnTo>
                  <a:lnTo>
                    <a:pt x="49" y="106"/>
                  </a:lnTo>
                  <a:lnTo>
                    <a:pt x="38" y="78"/>
                  </a:lnTo>
                  <a:lnTo>
                    <a:pt x="28" y="55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0" y="13"/>
                  </a:lnTo>
                  <a:lnTo>
                    <a:pt x="19" y="11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3" name="Freeform 321"/>
            <p:cNvSpPr>
              <a:spLocks/>
            </p:cNvSpPr>
            <p:nvPr/>
          </p:nvSpPr>
          <p:spPr bwMode="auto">
            <a:xfrm>
              <a:off x="2913" y="2211"/>
              <a:ext cx="6" cy="35"/>
            </a:xfrm>
            <a:custGeom>
              <a:avLst/>
              <a:gdLst>
                <a:gd name="T0" fmla="*/ 0 w 21"/>
                <a:gd name="T1" fmla="*/ 0 h 142"/>
                <a:gd name="T2" fmla="*/ 0 w 21"/>
                <a:gd name="T3" fmla="*/ 0 h 142"/>
                <a:gd name="T4" fmla="*/ 0 w 21"/>
                <a:gd name="T5" fmla="*/ 0 h 142"/>
                <a:gd name="T6" fmla="*/ 0 w 21"/>
                <a:gd name="T7" fmla="*/ 0 h 142"/>
                <a:gd name="T8" fmla="*/ 0 w 21"/>
                <a:gd name="T9" fmla="*/ 0 h 142"/>
                <a:gd name="T10" fmla="*/ 0 w 21"/>
                <a:gd name="T11" fmla="*/ 0 h 142"/>
                <a:gd name="T12" fmla="*/ 0 w 21"/>
                <a:gd name="T13" fmla="*/ 0 h 142"/>
                <a:gd name="T14" fmla="*/ 0 w 21"/>
                <a:gd name="T15" fmla="*/ 0 h 142"/>
                <a:gd name="T16" fmla="*/ 0 w 21"/>
                <a:gd name="T17" fmla="*/ 0 h 142"/>
                <a:gd name="T18" fmla="*/ 0 w 21"/>
                <a:gd name="T19" fmla="*/ 0 h 142"/>
                <a:gd name="T20" fmla="*/ 0 w 21"/>
                <a:gd name="T21" fmla="*/ 0 h 142"/>
                <a:gd name="T22" fmla="*/ 0 w 21"/>
                <a:gd name="T23" fmla="*/ 0 h 142"/>
                <a:gd name="T24" fmla="*/ 0 w 21"/>
                <a:gd name="T25" fmla="*/ 0 h 142"/>
                <a:gd name="T26" fmla="*/ 0 w 21"/>
                <a:gd name="T27" fmla="*/ 0 h 142"/>
                <a:gd name="T28" fmla="*/ 0 w 21"/>
                <a:gd name="T29" fmla="*/ 0 h 142"/>
                <a:gd name="T30" fmla="*/ 0 w 21"/>
                <a:gd name="T31" fmla="*/ 0 h 142"/>
                <a:gd name="T32" fmla="*/ 0 w 21"/>
                <a:gd name="T33" fmla="*/ 0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142"/>
                <a:gd name="T53" fmla="*/ 21 w 21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142">
                  <a:moveTo>
                    <a:pt x="16" y="137"/>
                  </a:moveTo>
                  <a:lnTo>
                    <a:pt x="14" y="140"/>
                  </a:lnTo>
                  <a:lnTo>
                    <a:pt x="8" y="142"/>
                  </a:lnTo>
                  <a:lnTo>
                    <a:pt x="5" y="142"/>
                  </a:lnTo>
                  <a:lnTo>
                    <a:pt x="0" y="142"/>
                  </a:lnTo>
                  <a:lnTo>
                    <a:pt x="2" y="137"/>
                  </a:lnTo>
                  <a:lnTo>
                    <a:pt x="5" y="131"/>
                  </a:lnTo>
                  <a:lnTo>
                    <a:pt x="5" y="129"/>
                  </a:lnTo>
                  <a:lnTo>
                    <a:pt x="0" y="126"/>
                  </a:lnTo>
                  <a:lnTo>
                    <a:pt x="2" y="94"/>
                  </a:lnTo>
                  <a:lnTo>
                    <a:pt x="5" y="64"/>
                  </a:lnTo>
                  <a:lnTo>
                    <a:pt x="8" y="30"/>
                  </a:lnTo>
                  <a:lnTo>
                    <a:pt x="14" y="0"/>
                  </a:lnTo>
                  <a:lnTo>
                    <a:pt x="21" y="36"/>
                  </a:lnTo>
                  <a:lnTo>
                    <a:pt x="21" y="71"/>
                  </a:lnTo>
                  <a:lnTo>
                    <a:pt x="19" y="107"/>
                  </a:lnTo>
                  <a:lnTo>
                    <a:pt x="16" y="137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4" name="Freeform 322"/>
            <p:cNvSpPr>
              <a:spLocks/>
            </p:cNvSpPr>
            <p:nvPr/>
          </p:nvSpPr>
          <p:spPr bwMode="auto">
            <a:xfrm>
              <a:off x="2998" y="2212"/>
              <a:ext cx="11" cy="21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82"/>
                <a:gd name="T32" fmla="*/ 46 w 4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82">
                  <a:moveTo>
                    <a:pt x="46" y="77"/>
                  </a:moveTo>
                  <a:lnTo>
                    <a:pt x="2" y="82"/>
                  </a:lnTo>
                  <a:lnTo>
                    <a:pt x="5" y="63"/>
                  </a:lnTo>
                  <a:lnTo>
                    <a:pt x="2" y="40"/>
                  </a:lnTo>
                  <a:lnTo>
                    <a:pt x="0" y="19"/>
                  </a:lnTo>
                  <a:lnTo>
                    <a:pt x="2" y="0"/>
                  </a:lnTo>
                  <a:lnTo>
                    <a:pt x="16" y="17"/>
                  </a:lnTo>
                  <a:lnTo>
                    <a:pt x="30" y="35"/>
                  </a:lnTo>
                  <a:lnTo>
                    <a:pt x="40" y="54"/>
                  </a:lnTo>
                  <a:lnTo>
                    <a:pt x="46" y="77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5" name="Freeform 323"/>
            <p:cNvSpPr>
              <a:spLocks/>
            </p:cNvSpPr>
            <p:nvPr/>
          </p:nvSpPr>
          <p:spPr bwMode="auto">
            <a:xfrm>
              <a:off x="2969" y="2214"/>
              <a:ext cx="13" cy="23"/>
            </a:xfrm>
            <a:custGeom>
              <a:avLst/>
              <a:gdLst>
                <a:gd name="T0" fmla="*/ 0 w 53"/>
                <a:gd name="T1" fmla="*/ 0 h 96"/>
                <a:gd name="T2" fmla="*/ 0 w 53"/>
                <a:gd name="T3" fmla="*/ 0 h 96"/>
                <a:gd name="T4" fmla="*/ 0 w 53"/>
                <a:gd name="T5" fmla="*/ 0 h 96"/>
                <a:gd name="T6" fmla="*/ 0 w 53"/>
                <a:gd name="T7" fmla="*/ 0 h 96"/>
                <a:gd name="T8" fmla="*/ 0 w 53"/>
                <a:gd name="T9" fmla="*/ 0 h 96"/>
                <a:gd name="T10" fmla="*/ 0 w 53"/>
                <a:gd name="T11" fmla="*/ 0 h 96"/>
                <a:gd name="T12" fmla="*/ 0 w 5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6"/>
                <a:gd name="T23" fmla="*/ 53 w 5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6">
                  <a:moveTo>
                    <a:pt x="53" y="88"/>
                  </a:moveTo>
                  <a:lnTo>
                    <a:pt x="5" y="96"/>
                  </a:lnTo>
                  <a:lnTo>
                    <a:pt x="0" y="0"/>
                  </a:lnTo>
                  <a:lnTo>
                    <a:pt x="16" y="23"/>
                  </a:lnTo>
                  <a:lnTo>
                    <a:pt x="30" y="42"/>
                  </a:lnTo>
                  <a:lnTo>
                    <a:pt x="43" y="63"/>
                  </a:lnTo>
                  <a:lnTo>
                    <a:pt x="53" y="88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6" name="Freeform 324"/>
            <p:cNvSpPr>
              <a:spLocks/>
            </p:cNvSpPr>
            <p:nvPr/>
          </p:nvSpPr>
          <p:spPr bwMode="auto">
            <a:xfrm>
              <a:off x="2845" y="2215"/>
              <a:ext cx="19" cy="30"/>
            </a:xfrm>
            <a:custGeom>
              <a:avLst/>
              <a:gdLst>
                <a:gd name="T0" fmla="*/ 0 w 74"/>
                <a:gd name="T1" fmla="*/ 0 h 120"/>
                <a:gd name="T2" fmla="*/ 0 w 74"/>
                <a:gd name="T3" fmla="*/ 0 h 120"/>
                <a:gd name="T4" fmla="*/ 0 w 74"/>
                <a:gd name="T5" fmla="*/ 0 h 120"/>
                <a:gd name="T6" fmla="*/ 0 w 74"/>
                <a:gd name="T7" fmla="*/ 0 h 120"/>
                <a:gd name="T8" fmla="*/ 0 w 74"/>
                <a:gd name="T9" fmla="*/ 0 h 120"/>
                <a:gd name="T10" fmla="*/ 0 w 74"/>
                <a:gd name="T11" fmla="*/ 0 h 120"/>
                <a:gd name="T12" fmla="*/ 0 w 74"/>
                <a:gd name="T13" fmla="*/ 0 h 120"/>
                <a:gd name="T14" fmla="*/ 0 w 74"/>
                <a:gd name="T15" fmla="*/ 0 h 120"/>
                <a:gd name="T16" fmla="*/ 0 w 74"/>
                <a:gd name="T17" fmla="*/ 0 h 120"/>
                <a:gd name="T18" fmla="*/ 0 w 74"/>
                <a:gd name="T19" fmla="*/ 0 h 120"/>
                <a:gd name="T20" fmla="*/ 0 w 74"/>
                <a:gd name="T21" fmla="*/ 0 h 120"/>
                <a:gd name="T22" fmla="*/ 0 w 74"/>
                <a:gd name="T23" fmla="*/ 0 h 120"/>
                <a:gd name="T24" fmla="*/ 0 w 74"/>
                <a:gd name="T25" fmla="*/ 0 h 120"/>
                <a:gd name="T26" fmla="*/ 0 w 74"/>
                <a:gd name="T27" fmla="*/ 0 h 120"/>
                <a:gd name="T28" fmla="*/ 0 w 74"/>
                <a:gd name="T29" fmla="*/ 0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4"/>
                <a:gd name="T46" fmla="*/ 0 h 120"/>
                <a:gd name="T47" fmla="*/ 74 w 74"/>
                <a:gd name="T48" fmla="*/ 120 h 12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4" h="120">
                  <a:moveTo>
                    <a:pt x="74" y="0"/>
                  </a:moveTo>
                  <a:lnTo>
                    <a:pt x="68" y="29"/>
                  </a:lnTo>
                  <a:lnTo>
                    <a:pt x="68" y="59"/>
                  </a:lnTo>
                  <a:lnTo>
                    <a:pt x="65" y="90"/>
                  </a:lnTo>
                  <a:lnTo>
                    <a:pt x="60" y="120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9" y="11"/>
                  </a:lnTo>
                  <a:lnTo>
                    <a:pt x="14" y="11"/>
                  </a:lnTo>
                  <a:lnTo>
                    <a:pt x="30" y="8"/>
                  </a:lnTo>
                  <a:lnTo>
                    <a:pt x="46" y="6"/>
                  </a:lnTo>
                  <a:lnTo>
                    <a:pt x="6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7" name="Freeform 325"/>
            <p:cNvSpPr>
              <a:spLocks/>
            </p:cNvSpPr>
            <p:nvPr/>
          </p:nvSpPr>
          <p:spPr bwMode="auto">
            <a:xfrm>
              <a:off x="2863" y="2218"/>
              <a:ext cx="5" cy="36"/>
            </a:xfrm>
            <a:custGeom>
              <a:avLst/>
              <a:gdLst>
                <a:gd name="T0" fmla="*/ 0 w 19"/>
                <a:gd name="T1" fmla="*/ 0 h 144"/>
                <a:gd name="T2" fmla="*/ 0 w 19"/>
                <a:gd name="T3" fmla="*/ 0 h 144"/>
                <a:gd name="T4" fmla="*/ 0 w 19"/>
                <a:gd name="T5" fmla="*/ 0 h 144"/>
                <a:gd name="T6" fmla="*/ 0 w 19"/>
                <a:gd name="T7" fmla="*/ 0 h 144"/>
                <a:gd name="T8" fmla="*/ 0 w 19"/>
                <a:gd name="T9" fmla="*/ 0 h 144"/>
                <a:gd name="T10" fmla="*/ 0 w 19"/>
                <a:gd name="T11" fmla="*/ 0 h 144"/>
                <a:gd name="T12" fmla="*/ 0 w 19"/>
                <a:gd name="T13" fmla="*/ 0 h 144"/>
                <a:gd name="T14" fmla="*/ 0 w 19"/>
                <a:gd name="T15" fmla="*/ 0 h 144"/>
                <a:gd name="T16" fmla="*/ 0 w 19"/>
                <a:gd name="T17" fmla="*/ 0 h 144"/>
                <a:gd name="T18" fmla="*/ 0 w 19"/>
                <a:gd name="T19" fmla="*/ 0 h 144"/>
                <a:gd name="T20" fmla="*/ 0 w 19"/>
                <a:gd name="T21" fmla="*/ 0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144"/>
                <a:gd name="T35" fmla="*/ 19 w 19"/>
                <a:gd name="T36" fmla="*/ 144 h 1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144">
                  <a:moveTo>
                    <a:pt x="19" y="144"/>
                  </a:moveTo>
                  <a:lnTo>
                    <a:pt x="14" y="144"/>
                  </a:lnTo>
                  <a:lnTo>
                    <a:pt x="3" y="133"/>
                  </a:lnTo>
                  <a:lnTo>
                    <a:pt x="0" y="119"/>
                  </a:lnTo>
                  <a:lnTo>
                    <a:pt x="3" y="109"/>
                  </a:lnTo>
                  <a:lnTo>
                    <a:pt x="3" y="98"/>
                  </a:lnTo>
                  <a:lnTo>
                    <a:pt x="8" y="73"/>
                  </a:lnTo>
                  <a:lnTo>
                    <a:pt x="11" y="48"/>
                  </a:lnTo>
                  <a:lnTo>
                    <a:pt x="16" y="25"/>
                  </a:lnTo>
                  <a:lnTo>
                    <a:pt x="19" y="0"/>
                  </a:lnTo>
                  <a:lnTo>
                    <a:pt x="19" y="144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8" name="Freeform 326"/>
            <p:cNvSpPr>
              <a:spLocks/>
            </p:cNvSpPr>
            <p:nvPr/>
          </p:nvSpPr>
          <p:spPr bwMode="auto">
            <a:xfrm>
              <a:off x="2896" y="2218"/>
              <a:ext cx="13" cy="31"/>
            </a:xfrm>
            <a:custGeom>
              <a:avLst/>
              <a:gdLst>
                <a:gd name="T0" fmla="*/ 0 w 55"/>
                <a:gd name="T1" fmla="*/ 0 h 126"/>
                <a:gd name="T2" fmla="*/ 0 w 55"/>
                <a:gd name="T3" fmla="*/ 0 h 126"/>
                <a:gd name="T4" fmla="*/ 0 w 55"/>
                <a:gd name="T5" fmla="*/ 0 h 126"/>
                <a:gd name="T6" fmla="*/ 0 w 55"/>
                <a:gd name="T7" fmla="*/ 0 h 126"/>
                <a:gd name="T8" fmla="*/ 0 w 55"/>
                <a:gd name="T9" fmla="*/ 0 h 126"/>
                <a:gd name="T10" fmla="*/ 0 w 55"/>
                <a:gd name="T11" fmla="*/ 0 h 126"/>
                <a:gd name="T12" fmla="*/ 0 w 55"/>
                <a:gd name="T13" fmla="*/ 0 h 126"/>
                <a:gd name="T14" fmla="*/ 0 w 55"/>
                <a:gd name="T15" fmla="*/ 0 h 126"/>
                <a:gd name="T16" fmla="*/ 0 w 55"/>
                <a:gd name="T17" fmla="*/ 0 h 126"/>
                <a:gd name="T18" fmla="*/ 0 w 55"/>
                <a:gd name="T19" fmla="*/ 0 h 126"/>
                <a:gd name="T20" fmla="*/ 0 w 55"/>
                <a:gd name="T21" fmla="*/ 0 h 1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126"/>
                <a:gd name="T35" fmla="*/ 55 w 55"/>
                <a:gd name="T36" fmla="*/ 126 h 1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126">
                  <a:moveTo>
                    <a:pt x="55" y="109"/>
                  </a:moveTo>
                  <a:lnTo>
                    <a:pt x="55" y="114"/>
                  </a:lnTo>
                  <a:lnTo>
                    <a:pt x="5" y="126"/>
                  </a:lnTo>
                  <a:lnTo>
                    <a:pt x="5" y="96"/>
                  </a:lnTo>
                  <a:lnTo>
                    <a:pt x="2" y="6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6" y="25"/>
                  </a:lnTo>
                  <a:lnTo>
                    <a:pt x="27" y="52"/>
                  </a:lnTo>
                  <a:lnTo>
                    <a:pt x="41" y="82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39" name="Freeform 327"/>
            <p:cNvSpPr>
              <a:spLocks/>
            </p:cNvSpPr>
            <p:nvPr/>
          </p:nvSpPr>
          <p:spPr bwMode="auto">
            <a:xfrm>
              <a:off x="2945" y="2218"/>
              <a:ext cx="11" cy="24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w 43"/>
                <a:gd name="T9" fmla="*/ 0 h 96"/>
                <a:gd name="T10" fmla="*/ 0 w 43"/>
                <a:gd name="T11" fmla="*/ 0 h 96"/>
                <a:gd name="T12" fmla="*/ 0 w 4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96"/>
                <a:gd name="T23" fmla="*/ 43 w 4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96">
                  <a:moveTo>
                    <a:pt x="43" y="90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" y="22"/>
                  </a:lnTo>
                  <a:lnTo>
                    <a:pt x="25" y="43"/>
                  </a:lnTo>
                  <a:lnTo>
                    <a:pt x="36" y="66"/>
                  </a:lnTo>
                  <a:lnTo>
                    <a:pt x="43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0" name="Freeform 328"/>
            <p:cNvSpPr>
              <a:spLocks/>
            </p:cNvSpPr>
            <p:nvPr/>
          </p:nvSpPr>
          <p:spPr bwMode="auto">
            <a:xfrm>
              <a:off x="2817" y="2219"/>
              <a:ext cx="21" cy="33"/>
            </a:xfrm>
            <a:custGeom>
              <a:avLst/>
              <a:gdLst>
                <a:gd name="T0" fmla="*/ 0 w 85"/>
                <a:gd name="T1" fmla="*/ 0 h 133"/>
                <a:gd name="T2" fmla="*/ 0 w 85"/>
                <a:gd name="T3" fmla="*/ 0 h 133"/>
                <a:gd name="T4" fmla="*/ 0 w 85"/>
                <a:gd name="T5" fmla="*/ 0 h 133"/>
                <a:gd name="T6" fmla="*/ 0 w 85"/>
                <a:gd name="T7" fmla="*/ 0 h 133"/>
                <a:gd name="T8" fmla="*/ 0 w 85"/>
                <a:gd name="T9" fmla="*/ 0 h 133"/>
                <a:gd name="T10" fmla="*/ 0 w 85"/>
                <a:gd name="T11" fmla="*/ 0 h 133"/>
                <a:gd name="T12" fmla="*/ 0 w 85"/>
                <a:gd name="T13" fmla="*/ 0 h 133"/>
                <a:gd name="T14" fmla="*/ 0 w 85"/>
                <a:gd name="T15" fmla="*/ 0 h 133"/>
                <a:gd name="T16" fmla="*/ 0 w 85"/>
                <a:gd name="T17" fmla="*/ 0 h 133"/>
                <a:gd name="T18" fmla="*/ 0 w 85"/>
                <a:gd name="T19" fmla="*/ 0 h 133"/>
                <a:gd name="T20" fmla="*/ 0 w 85"/>
                <a:gd name="T21" fmla="*/ 0 h 133"/>
                <a:gd name="T22" fmla="*/ 0 w 85"/>
                <a:gd name="T23" fmla="*/ 0 h 133"/>
                <a:gd name="T24" fmla="*/ 0 w 85"/>
                <a:gd name="T25" fmla="*/ 0 h 133"/>
                <a:gd name="T26" fmla="*/ 0 w 85"/>
                <a:gd name="T27" fmla="*/ 0 h 133"/>
                <a:gd name="T28" fmla="*/ 0 w 85"/>
                <a:gd name="T29" fmla="*/ 0 h 133"/>
                <a:gd name="T30" fmla="*/ 0 w 85"/>
                <a:gd name="T31" fmla="*/ 0 h 133"/>
                <a:gd name="T32" fmla="*/ 0 w 85"/>
                <a:gd name="T33" fmla="*/ 0 h 133"/>
                <a:gd name="T34" fmla="*/ 0 w 85"/>
                <a:gd name="T35" fmla="*/ 0 h 133"/>
                <a:gd name="T36" fmla="*/ 0 w 85"/>
                <a:gd name="T37" fmla="*/ 0 h 133"/>
                <a:gd name="T38" fmla="*/ 0 w 85"/>
                <a:gd name="T39" fmla="*/ 0 h 133"/>
                <a:gd name="T40" fmla="*/ 0 w 85"/>
                <a:gd name="T41" fmla="*/ 0 h 1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"/>
                <a:gd name="T64" fmla="*/ 0 h 133"/>
                <a:gd name="T65" fmla="*/ 85 w 85"/>
                <a:gd name="T66" fmla="*/ 133 h 1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" h="133">
                  <a:moveTo>
                    <a:pt x="85" y="0"/>
                  </a:moveTo>
                  <a:lnTo>
                    <a:pt x="76" y="32"/>
                  </a:lnTo>
                  <a:lnTo>
                    <a:pt x="71" y="65"/>
                  </a:lnTo>
                  <a:lnTo>
                    <a:pt x="69" y="100"/>
                  </a:lnTo>
                  <a:lnTo>
                    <a:pt x="66" y="133"/>
                  </a:lnTo>
                  <a:lnTo>
                    <a:pt x="53" y="108"/>
                  </a:lnTo>
                  <a:lnTo>
                    <a:pt x="41" y="86"/>
                  </a:lnTo>
                  <a:lnTo>
                    <a:pt x="25" y="62"/>
                  </a:lnTo>
                  <a:lnTo>
                    <a:pt x="9" y="42"/>
                  </a:lnTo>
                  <a:lnTo>
                    <a:pt x="3" y="3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12"/>
                  </a:lnTo>
                  <a:lnTo>
                    <a:pt x="20" y="10"/>
                  </a:lnTo>
                  <a:lnTo>
                    <a:pt x="30" y="10"/>
                  </a:lnTo>
                  <a:lnTo>
                    <a:pt x="41" y="7"/>
                  </a:lnTo>
                  <a:lnTo>
                    <a:pt x="53" y="5"/>
                  </a:lnTo>
                  <a:lnTo>
                    <a:pt x="64" y="2"/>
                  </a:lnTo>
                  <a:lnTo>
                    <a:pt x="74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1" name="Freeform 329"/>
            <p:cNvSpPr>
              <a:spLocks/>
            </p:cNvSpPr>
            <p:nvPr/>
          </p:nvSpPr>
          <p:spPr bwMode="auto">
            <a:xfrm>
              <a:off x="2836" y="2220"/>
              <a:ext cx="6" cy="39"/>
            </a:xfrm>
            <a:custGeom>
              <a:avLst/>
              <a:gdLst>
                <a:gd name="T0" fmla="*/ 0 w 21"/>
                <a:gd name="T1" fmla="*/ 0 h 155"/>
                <a:gd name="T2" fmla="*/ 0 w 21"/>
                <a:gd name="T3" fmla="*/ 0 h 155"/>
                <a:gd name="T4" fmla="*/ 0 w 21"/>
                <a:gd name="T5" fmla="*/ 0 h 155"/>
                <a:gd name="T6" fmla="*/ 0 w 21"/>
                <a:gd name="T7" fmla="*/ 0 h 155"/>
                <a:gd name="T8" fmla="*/ 0 w 21"/>
                <a:gd name="T9" fmla="*/ 0 h 155"/>
                <a:gd name="T10" fmla="*/ 0 w 21"/>
                <a:gd name="T11" fmla="*/ 0 h 155"/>
                <a:gd name="T12" fmla="*/ 0 w 21"/>
                <a:gd name="T13" fmla="*/ 0 h 155"/>
                <a:gd name="T14" fmla="*/ 0 w 21"/>
                <a:gd name="T15" fmla="*/ 0 h 155"/>
                <a:gd name="T16" fmla="*/ 0 w 21"/>
                <a:gd name="T17" fmla="*/ 0 h 155"/>
                <a:gd name="T18" fmla="*/ 0 w 21"/>
                <a:gd name="T19" fmla="*/ 0 h 155"/>
                <a:gd name="T20" fmla="*/ 0 w 21"/>
                <a:gd name="T21" fmla="*/ 0 h 155"/>
                <a:gd name="T22" fmla="*/ 0 w 21"/>
                <a:gd name="T23" fmla="*/ 0 h 155"/>
                <a:gd name="T24" fmla="*/ 0 w 21"/>
                <a:gd name="T25" fmla="*/ 0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55"/>
                <a:gd name="T41" fmla="*/ 21 w 21"/>
                <a:gd name="T42" fmla="*/ 155 h 1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55">
                  <a:moveTo>
                    <a:pt x="19" y="155"/>
                  </a:moveTo>
                  <a:lnTo>
                    <a:pt x="8" y="153"/>
                  </a:lnTo>
                  <a:lnTo>
                    <a:pt x="5" y="145"/>
                  </a:lnTo>
                  <a:lnTo>
                    <a:pt x="5" y="134"/>
                  </a:lnTo>
                  <a:lnTo>
                    <a:pt x="0" y="125"/>
                  </a:lnTo>
                  <a:lnTo>
                    <a:pt x="2" y="95"/>
                  </a:lnTo>
                  <a:lnTo>
                    <a:pt x="5" y="63"/>
                  </a:lnTo>
                  <a:lnTo>
                    <a:pt x="10" y="33"/>
                  </a:lnTo>
                  <a:lnTo>
                    <a:pt x="19" y="0"/>
                  </a:lnTo>
                  <a:lnTo>
                    <a:pt x="21" y="40"/>
                  </a:lnTo>
                  <a:lnTo>
                    <a:pt x="21" y="79"/>
                  </a:lnTo>
                  <a:lnTo>
                    <a:pt x="19" y="118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2" name="Freeform 330"/>
            <p:cNvSpPr>
              <a:spLocks/>
            </p:cNvSpPr>
            <p:nvPr/>
          </p:nvSpPr>
          <p:spPr bwMode="auto">
            <a:xfrm>
              <a:off x="2922" y="2220"/>
              <a:ext cx="9" cy="25"/>
            </a:xfrm>
            <a:custGeom>
              <a:avLst/>
              <a:gdLst>
                <a:gd name="T0" fmla="*/ 0 w 35"/>
                <a:gd name="T1" fmla="*/ 0 h 101"/>
                <a:gd name="T2" fmla="*/ 0 w 35"/>
                <a:gd name="T3" fmla="*/ 0 h 101"/>
                <a:gd name="T4" fmla="*/ 0 w 35"/>
                <a:gd name="T5" fmla="*/ 0 h 101"/>
                <a:gd name="T6" fmla="*/ 0 w 35"/>
                <a:gd name="T7" fmla="*/ 0 h 101"/>
                <a:gd name="T8" fmla="*/ 0 w 35"/>
                <a:gd name="T9" fmla="*/ 0 h 101"/>
                <a:gd name="T10" fmla="*/ 0 w 35"/>
                <a:gd name="T11" fmla="*/ 0 h 101"/>
                <a:gd name="T12" fmla="*/ 0 w 35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101"/>
                <a:gd name="T23" fmla="*/ 35 w 35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101">
                  <a:moveTo>
                    <a:pt x="35" y="93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1" y="24"/>
                  </a:lnTo>
                  <a:lnTo>
                    <a:pt x="19" y="49"/>
                  </a:lnTo>
                  <a:lnTo>
                    <a:pt x="27" y="71"/>
                  </a:lnTo>
                  <a:lnTo>
                    <a:pt x="35" y="9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3" name="Freeform 331"/>
            <p:cNvSpPr>
              <a:spLocks/>
            </p:cNvSpPr>
            <p:nvPr/>
          </p:nvSpPr>
          <p:spPr bwMode="auto">
            <a:xfrm>
              <a:off x="2890" y="2221"/>
              <a:ext cx="4" cy="29"/>
            </a:xfrm>
            <a:custGeom>
              <a:avLst/>
              <a:gdLst>
                <a:gd name="T0" fmla="*/ 0 w 16"/>
                <a:gd name="T1" fmla="*/ 0 h 115"/>
                <a:gd name="T2" fmla="*/ 0 w 16"/>
                <a:gd name="T3" fmla="*/ 0 h 115"/>
                <a:gd name="T4" fmla="*/ 0 w 16"/>
                <a:gd name="T5" fmla="*/ 0 h 115"/>
                <a:gd name="T6" fmla="*/ 0 w 16"/>
                <a:gd name="T7" fmla="*/ 0 h 115"/>
                <a:gd name="T8" fmla="*/ 0 w 16"/>
                <a:gd name="T9" fmla="*/ 0 h 115"/>
                <a:gd name="T10" fmla="*/ 0 w 16"/>
                <a:gd name="T11" fmla="*/ 0 h 115"/>
                <a:gd name="T12" fmla="*/ 0 w 16"/>
                <a:gd name="T13" fmla="*/ 0 h 115"/>
                <a:gd name="T14" fmla="*/ 0 w 16"/>
                <a:gd name="T15" fmla="*/ 0 h 115"/>
                <a:gd name="T16" fmla="*/ 0 w 16"/>
                <a:gd name="T17" fmla="*/ 0 h 115"/>
                <a:gd name="T18" fmla="*/ 0 w 16"/>
                <a:gd name="T19" fmla="*/ 0 h 115"/>
                <a:gd name="T20" fmla="*/ 0 w 16"/>
                <a:gd name="T21" fmla="*/ 0 h 115"/>
                <a:gd name="T22" fmla="*/ 0 w 16"/>
                <a:gd name="T23" fmla="*/ 0 h 115"/>
                <a:gd name="T24" fmla="*/ 0 w 16"/>
                <a:gd name="T25" fmla="*/ 0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15"/>
                <a:gd name="T41" fmla="*/ 16 w 16"/>
                <a:gd name="T42" fmla="*/ 115 h 1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15">
                  <a:moveTo>
                    <a:pt x="16" y="113"/>
                  </a:moveTo>
                  <a:lnTo>
                    <a:pt x="14" y="113"/>
                  </a:lnTo>
                  <a:lnTo>
                    <a:pt x="9" y="115"/>
                  </a:lnTo>
                  <a:lnTo>
                    <a:pt x="5" y="115"/>
                  </a:lnTo>
                  <a:lnTo>
                    <a:pt x="0" y="113"/>
                  </a:lnTo>
                  <a:lnTo>
                    <a:pt x="0" y="85"/>
                  </a:lnTo>
                  <a:lnTo>
                    <a:pt x="3" y="58"/>
                  </a:lnTo>
                  <a:lnTo>
                    <a:pt x="5" y="30"/>
                  </a:lnTo>
                  <a:lnTo>
                    <a:pt x="11" y="0"/>
                  </a:lnTo>
                  <a:lnTo>
                    <a:pt x="14" y="30"/>
                  </a:lnTo>
                  <a:lnTo>
                    <a:pt x="14" y="58"/>
                  </a:lnTo>
                  <a:lnTo>
                    <a:pt x="11" y="85"/>
                  </a:lnTo>
                  <a:lnTo>
                    <a:pt x="16" y="11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4" name="Freeform 332"/>
            <p:cNvSpPr>
              <a:spLocks/>
            </p:cNvSpPr>
            <p:nvPr/>
          </p:nvSpPr>
          <p:spPr bwMode="auto">
            <a:xfrm>
              <a:off x="2811" y="2224"/>
              <a:ext cx="5" cy="38"/>
            </a:xfrm>
            <a:custGeom>
              <a:avLst/>
              <a:gdLst>
                <a:gd name="T0" fmla="*/ 0 w 19"/>
                <a:gd name="T1" fmla="*/ 0 h 152"/>
                <a:gd name="T2" fmla="*/ 0 w 19"/>
                <a:gd name="T3" fmla="*/ 0 h 152"/>
                <a:gd name="T4" fmla="*/ 0 w 19"/>
                <a:gd name="T5" fmla="*/ 0 h 152"/>
                <a:gd name="T6" fmla="*/ 0 w 19"/>
                <a:gd name="T7" fmla="*/ 0 h 152"/>
                <a:gd name="T8" fmla="*/ 0 w 19"/>
                <a:gd name="T9" fmla="*/ 0 h 152"/>
                <a:gd name="T10" fmla="*/ 0 w 19"/>
                <a:gd name="T11" fmla="*/ 0 h 152"/>
                <a:gd name="T12" fmla="*/ 0 w 19"/>
                <a:gd name="T13" fmla="*/ 0 h 152"/>
                <a:gd name="T14" fmla="*/ 0 w 19"/>
                <a:gd name="T15" fmla="*/ 0 h 152"/>
                <a:gd name="T16" fmla="*/ 0 w 19"/>
                <a:gd name="T17" fmla="*/ 0 h 152"/>
                <a:gd name="T18" fmla="*/ 0 w 19"/>
                <a:gd name="T19" fmla="*/ 0 h 152"/>
                <a:gd name="T20" fmla="*/ 0 w 19"/>
                <a:gd name="T21" fmla="*/ 0 h 152"/>
                <a:gd name="T22" fmla="*/ 0 w 19"/>
                <a:gd name="T23" fmla="*/ 0 h 152"/>
                <a:gd name="T24" fmla="*/ 0 w 19"/>
                <a:gd name="T25" fmla="*/ 0 h 152"/>
                <a:gd name="T26" fmla="*/ 0 w 19"/>
                <a:gd name="T27" fmla="*/ 0 h 152"/>
                <a:gd name="T28" fmla="*/ 0 w 19"/>
                <a:gd name="T29" fmla="*/ 0 h 152"/>
                <a:gd name="T30" fmla="*/ 0 w 19"/>
                <a:gd name="T31" fmla="*/ 0 h 152"/>
                <a:gd name="T32" fmla="*/ 0 w 19"/>
                <a:gd name="T33" fmla="*/ 0 h 152"/>
                <a:gd name="T34" fmla="*/ 0 w 19"/>
                <a:gd name="T35" fmla="*/ 0 h 152"/>
                <a:gd name="T36" fmla="*/ 0 w 19"/>
                <a:gd name="T37" fmla="*/ 0 h 152"/>
                <a:gd name="T38" fmla="*/ 0 w 19"/>
                <a:gd name="T39" fmla="*/ 0 h 152"/>
                <a:gd name="T40" fmla="*/ 0 w 19"/>
                <a:gd name="T41" fmla="*/ 0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"/>
                <a:gd name="T64" fmla="*/ 0 h 152"/>
                <a:gd name="T65" fmla="*/ 19 w 19"/>
                <a:gd name="T66" fmla="*/ 152 h 1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" h="152">
                  <a:moveTo>
                    <a:pt x="10" y="138"/>
                  </a:moveTo>
                  <a:lnTo>
                    <a:pt x="14" y="138"/>
                  </a:lnTo>
                  <a:lnTo>
                    <a:pt x="16" y="141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8" y="149"/>
                  </a:lnTo>
                  <a:lnTo>
                    <a:pt x="5" y="149"/>
                  </a:lnTo>
                  <a:lnTo>
                    <a:pt x="5" y="141"/>
                  </a:lnTo>
                  <a:lnTo>
                    <a:pt x="5" y="128"/>
                  </a:lnTo>
                  <a:lnTo>
                    <a:pt x="3" y="117"/>
                  </a:lnTo>
                  <a:lnTo>
                    <a:pt x="0" y="108"/>
                  </a:lnTo>
                  <a:lnTo>
                    <a:pt x="3" y="81"/>
                  </a:lnTo>
                  <a:lnTo>
                    <a:pt x="0" y="54"/>
                  </a:lnTo>
                  <a:lnTo>
                    <a:pt x="0" y="27"/>
                  </a:lnTo>
                  <a:lnTo>
                    <a:pt x="5" y="0"/>
                  </a:lnTo>
                  <a:lnTo>
                    <a:pt x="10" y="35"/>
                  </a:lnTo>
                  <a:lnTo>
                    <a:pt x="14" y="71"/>
                  </a:lnTo>
                  <a:lnTo>
                    <a:pt x="10" y="106"/>
                  </a:lnTo>
                  <a:lnTo>
                    <a:pt x="10" y="13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5" name="Freeform 333"/>
            <p:cNvSpPr>
              <a:spLocks/>
            </p:cNvSpPr>
            <p:nvPr/>
          </p:nvSpPr>
          <p:spPr bwMode="auto">
            <a:xfrm>
              <a:off x="2870" y="2224"/>
              <a:ext cx="15" cy="28"/>
            </a:xfrm>
            <a:custGeom>
              <a:avLst/>
              <a:gdLst>
                <a:gd name="T0" fmla="*/ 0 w 57"/>
                <a:gd name="T1" fmla="*/ 0 h 114"/>
                <a:gd name="T2" fmla="*/ 0 w 57"/>
                <a:gd name="T3" fmla="*/ 0 h 114"/>
                <a:gd name="T4" fmla="*/ 0 w 57"/>
                <a:gd name="T5" fmla="*/ 0 h 114"/>
                <a:gd name="T6" fmla="*/ 0 w 57"/>
                <a:gd name="T7" fmla="*/ 0 h 114"/>
                <a:gd name="T8" fmla="*/ 0 w 57"/>
                <a:gd name="T9" fmla="*/ 0 h 114"/>
                <a:gd name="T10" fmla="*/ 0 w 57"/>
                <a:gd name="T11" fmla="*/ 0 h 114"/>
                <a:gd name="T12" fmla="*/ 0 w 57"/>
                <a:gd name="T13" fmla="*/ 0 h 114"/>
                <a:gd name="T14" fmla="*/ 0 w 57"/>
                <a:gd name="T15" fmla="*/ 0 h 114"/>
                <a:gd name="T16" fmla="*/ 0 w 57"/>
                <a:gd name="T17" fmla="*/ 0 h 114"/>
                <a:gd name="T18" fmla="*/ 0 w 57"/>
                <a:gd name="T19" fmla="*/ 0 h 114"/>
                <a:gd name="T20" fmla="*/ 0 w 57"/>
                <a:gd name="T21" fmla="*/ 0 h 114"/>
                <a:gd name="T22" fmla="*/ 0 w 57"/>
                <a:gd name="T23" fmla="*/ 0 h 114"/>
                <a:gd name="T24" fmla="*/ 0 w 57"/>
                <a:gd name="T25" fmla="*/ 0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14"/>
                <a:gd name="T41" fmla="*/ 57 w 57"/>
                <a:gd name="T42" fmla="*/ 114 h 1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14">
                  <a:moveTo>
                    <a:pt x="57" y="106"/>
                  </a:moveTo>
                  <a:lnTo>
                    <a:pt x="46" y="111"/>
                  </a:lnTo>
                  <a:lnTo>
                    <a:pt x="35" y="114"/>
                  </a:lnTo>
                  <a:lnTo>
                    <a:pt x="21" y="114"/>
                  </a:lnTo>
                  <a:lnTo>
                    <a:pt x="8" y="114"/>
                  </a:lnTo>
                  <a:lnTo>
                    <a:pt x="5" y="84"/>
                  </a:lnTo>
                  <a:lnTo>
                    <a:pt x="2" y="57"/>
                  </a:lnTo>
                  <a:lnTo>
                    <a:pt x="0" y="30"/>
                  </a:lnTo>
                  <a:lnTo>
                    <a:pt x="2" y="0"/>
                  </a:lnTo>
                  <a:lnTo>
                    <a:pt x="19" y="23"/>
                  </a:lnTo>
                  <a:lnTo>
                    <a:pt x="30" y="51"/>
                  </a:lnTo>
                  <a:lnTo>
                    <a:pt x="41" y="81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6" name="Freeform 334"/>
            <p:cNvSpPr>
              <a:spLocks/>
            </p:cNvSpPr>
            <p:nvPr/>
          </p:nvSpPr>
          <p:spPr bwMode="auto">
            <a:xfrm>
              <a:off x="3037" y="2225"/>
              <a:ext cx="289" cy="68"/>
            </a:xfrm>
            <a:custGeom>
              <a:avLst/>
              <a:gdLst>
                <a:gd name="T0" fmla="*/ 0 w 1156"/>
                <a:gd name="T1" fmla="*/ 0 h 270"/>
                <a:gd name="T2" fmla="*/ 0 w 1156"/>
                <a:gd name="T3" fmla="*/ 0 h 270"/>
                <a:gd name="T4" fmla="*/ 0 w 1156"/>
                <a:gd name="T5" fmla="*/ 0 h 270"/>
                <a:gd name="T6" fmla="*/ 0 w 1156"/>
                <a:gd name="T7" fmla="*/ 0 h 270"/>
                <a:gd name="T8" fmla="*/ 0 w 1156"/>
                <a:gd name="T9" fmla="*/ 0 h 270"/>
                <a:gd name="T10" fmla="*/ 0 w 1156"/>
                <a:gd name="T11" fmla="*/ 0 h 270"/>
                <a:gd name="T12" fmla="*/ 0 w 1156"/>
                <a:gd name="T13" fmla="*/ 0 h 270"/>
                <a:gd name="T14" fmla="*/ 0 w 1156"/>
                <a:gd name="T15" fmla="*/ 0 h 270"/>
                <a:gd name="T16" fmla="*/ 0 w 1156"/>
                <a:gd name="T17" fmla="*/ 0 h 270"/>
                <a:gd name="T18" fmla="*/ 0 w 1156"/>
                <a:gd name="T19" fmla="*/ 0 h 270"/>
                <a:gd name="T20" fmla="*/ 0 w 1156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6"/>
                <a:gd name="T34" fmla="*/ 0 h 270"/>
                <a:gd name="T35" fmla="*/ 1156 w 1156"/>
                <a:gd name="T36" fmla="*/ 270 h 2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6" h="270">
                  <a:moveTo>
                    <a:pt x="1156" y="89"/>
                  </a:moveTo>
                  <a:lnTo>
                    <a:pt x="355" y="229"/>
                  </a:lnTo>
                  <a:lnTo>
                    <a:pt x="336" y="223"/>
                  </a:lnTo>
                  <a:lnTo>
                    <a:pt x="66" y="270"/>
                  </a:lnTo>
                  <a:lnTo>
                    <a:pt x="47" y="248"/>
                  </a:lnTo>
                  <a:lnTo>
                    <a:pt x="34" y="223"/>
                  </a:lnTo>
                  <a:lnTo>
                    <a:pt x="20" y="199"/>
                  </a:lnTo>
                  <a:lnTo>
                    <a:pt x="0" y="174"/>
                  </a:lnTo>
                  <a:lnTo>
                    <a:pt x="1059" y="0"/>
                  </a:lnTo>
                  <a:lnTo>
                    <a:pt x="1071" y="0"/>
                  </a:lnTo>
                  <a:lnTo>
                    <a:pt x="1156" y="89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7" name="Freeform 335"/>
            <p:cNvSpPr>
              <a:spLocks/>
            </p:cNvSpPr>
            <p:nvPr/>
          </p:nvSpPr>
          <p:spPr bwMode="auto">
            <a:xfrm>
              <a:off x="2845" y="2227"/>
              <a:ext cx="15" cy="29"/>
            </a:xfrm>
            <a:custGeom>
              <a:avLst/>
              <a:gdLst>
                <a:gd name="T0" fmla="*/ 0 w 60"/>
                <a:gd name="T1" fmla="*/ 0 h 119"/>
                <a:gd name="T2" fmla="*/ 0 w 60"/>
                <a:gd name="T3" fmla="*/ 0 h 119"/>
                <a:gd name="T4" fmla="*/ 0 w 60"/>
                <a:gd name="T5" fmla="*/ 0 h 119"/>
                <a:gd name="T6" fmla="*/ 0 w 60"/>
                <a:gd name="T7" fmla="*/ 0 h 119"/>
                <a:gd name="T8" fmla="*/ 0 w 60"/>
                <a:gd name="T9" fmla="*/ 0 h 119"/>
                <a:gd name="T10" fmla="*/ 0 w 60"/>
                <a:gd name="T11" fmla="*/ 0 h 119"/>
                <a:gd name="T12" fmla="*/ 0 w 60"/>
                <a:gd name="T13" fmla="*/ 0 h 119"/>
                <a:gd name="T14" fmla="*/ 0 w 60"/>
                <a:gd name="T15" fmla="*/ 0 h 119"/>
                <a:gd name="T16" fmla="*/ 0 w 60"/>
                <a:gd name="T17" fmla="*/ 0 h 119"/>
                <a:gd name="T18" fmla="*/ 0 w 60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19"/>
                <a:gd name="T32" fmla="*/ 60 w 60"/>
                <a:gd name="T33" fmla="*/ 119 h 1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19">
                  <a:moveTo>
                    <a:pt x="60" y="113"/>
                  </a:moveTo>
                  <a:lnTo>
                    <a:pt x="0" y="119"/>
                  </a:lnTo>
                  <a:lnTo>
                    <a:pt x="0" y="90"/>
                  </a:lnTo>
                  <a:lnTo>
                    <a:pt x="0" y="5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4" y="26"/>
                  </a:lnTo>
                  <a:lnTo>
                    <a:pt x="30" y="56"/>
                  </a:lnTo>
                  <a:lnTo>
                    <a:pt x="44" y="87"/>
                  </a:lnTo>
                  <a:lnTo>
                    <a:pt x="60" y="11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8" name="Freeform 336"/>
            <p:cNvSpPr>
              <a:spLocks/>
            </p:cNvSpPr>
            <p:nvPr/>
          </p:nvSpPr>
          <p:spPr bwMode="auto">
            <a:xfrm>
              <a:off x="2789" y="2231"/>
              <a:ext cx="15" cy="35"/>
            </a:xfrm>
            <a:custGeom>
              <a:avLst/>
              <a:gdLst>
                <a:gd name="T0" fmla="*/ 0 w 60"/>
                <a:gd name="T1" fmla="*/ 0 h 136"/>
                <a:gd name="T2" fmla="*/ 0 w 60"/>
                <a:gd name="T3" fmla="*/ 0 h 136"/>
                <a:gd name="T4" fmla="*/ 0 w 60"/>
                <a:gd name="T5" fmla="*/ 0 h 136"/>
                <a:gd name="T6" fmla="*/ 0 w 60"/>
                <a:gd name="T7" fmla="*/ 0 h 136"/>
                <a:gd name="T8" fmla="*/ 0 w 60"/>
                <a:gd name="T9" fmla="*/ 0 h 136"/>
                <a:gd name="T10" fmla="*/ 0 w 60"/>
                <a:gd name="T11" fmla="*/ 0 h 136"/>
                <a:gd name="T12" fmla="*/ 0 w 60"/>
                <a:gd name="T13" fmla="*/ 0 h 136"/>
                <a:gd name="T14" fmla="*/ 0 w 60"/>
                <a:gd name="T15" fmla="*/ 0 h 136"/>
                <a:gd name="T16" fmla="*/ 0 w 60"/>
                <a:gd name="T17" fmla="*/ 0 h 136"/>
                <a:gd name="T18" fmla="*/ 0 w 6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6"/>
                <a:gd name="T32" fmla="*/ 60 w 60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6">
                  <a:moveTo>
                    <a:pt x="60" y="124"/>
                  </a:moveTo>
                  <a:lnTo>
                    <a:pt x="5" y="136"/>
                  </a:lnTo>
                  <a:lnTo>
                    <a:pt x="5" y="100"/>
                  </a:lnTo>
                  <a:lnTo>
                    <a:pt x="3" y="68"/>
                  </a:lnTo>
                  <a:lnTo>
                    <a:pt x="0" y="35"/>
                  </a:lnTo>
                  <a:lnTo>
                    <a:pt x="0" y="0"/>
                  </a:lnTo>
                  <a:lnTo>
                    <a:pt x="19" y="29"/>
                  </a:lnTo>
                  <a:lnTo>
                    <a:pt x="35" y="59"/>
                  </a:lnTo>
                  <a:lnTo>
                    <a:pt x="49" y="92"/>
                  </a:lnTo>
                  <a:lnTo>
                    <a:pt x="60" y="12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49" name="Freeform 337"/>
            <p:cNvSpPr>
              <a:spLocks/>
            </p:cNvSpPr>
            <p:nvPr/>
          </p:nvSpPr>
          <p:spPr bwMode="auto">
            <a:xfrm>
              <a:off x="2818" y="2236"/>
              <a:ext cx="12" cy="25"/>
            </a:xfrm>
            <a:custGeom>
              <a:avLst/>
              <a:gdLst>
                <a:gd name="T0" fmla="*/ 0 w 49"/>
                <a:gd name="T1" fmla="*/ 0 h 101"/>
                <a:gd name="T2" fmla="*/ 0 w 49"/>
                <a:gd name="T3" fmla="*/ 0 h 101"/>
                <a:gd name="T4" fmla="*/ 0 w 49"/>
                <a:gd name="T5" fmla="*/ 0 h 101"/>
                <a:gd name="T6" fmla="*/ 0 w 49"/>
                <a:gd name="T7" fmla="*/ 0 h 101"/>
                <a:gd name="T8" fmla="*/ 0 w 49"/>
                <a:gd name="T9" fmla="*/ 0 h 101"/>
                <a:gd name="T10" fmla="*/ 0 w 49"/>
                <a:gd name="T11" fmla="*/ 0 h 101"/>
                <a:gd name="T12" fmla="*/ 0 w 49"/>
                <a:gd name="T13" fmla="*/ 0 h 101"/>
                <a:gd name="T14" fmla="*/ 0 w 49"/>
                <a:gd name="T15" fmla="*/ 0 h 101"/>
                <a:gd name="T16" fmla="*/ 0 w 49"/>
                <a:gd name="T17" fmla="*/ 0 h 101"/>
                <a:gd name="T18" fmla="*/ 0 w 49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01"/>
                <a:gd name="T32" fmla="*/ 49 w 49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01">
                  <a:moveTo>
                    <a:pt x="49" y="90"/>
                  </a:moveTo>
                  <a:lnTo>
                    <a:pt x="3" y="101"/>
                  </a:lnTo>
                  <a:lnTo>
                    <a:pt x="5" y="76"/>
                  </a:lnTo>
                  <a:lnTo>
                    <a:pt x="3" y="53"/>
                  </a:lnTo>
                  <a:lnTo>
                    <a:pt x="0" y="28"/>
                  </a:lnTo>
                  <a:lnTo>
                    <a:pt x="3" y="0"/>
                  </a:lnTo>
                  <a:lnTo>
                    <a:pt x="19" y="23"/>
                  </a:lnTo>
                  <a:lnTo>
                    <a:pt x="30" y="44"/>
                  </a:lnTo>
                  <a:lnTo>
                    <a:pt x="40" y="69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0" name="Freeform 338"/>
            <p:cNvSpPr>
              <a:spLocks/>
            </p:cNvSpPr>
            <p:nvPr/>
          </p:nvSpPr>
          <p:spPr bwMode="auto">
            <a:xfrm>
              <a:off x="2720" y="2239"/>
              <a:ext cx="5" cy="32"/>
            </a:xfrm>
            <a:custGeom>
              <a:avLst/>
              <a:gdLst>
                <a:gd name="T0" fmla="*/ 0 w 18"/>
                <a:gd name="T1" fmla="*/ 0 h 129"/>
                <a:gd name="T2" fmla="*/ 0 w 18"/>
                <a:gd name="T3" fmla="*/ 0 h 129"/>
                <a:gd name="T4" fmla="*/ 0 w 18"/>
                <a:gd name="T5" fmla="*/ 0 h 129"/>
                <a:gd name="T6" fmla="*/ 0 w 18"/>
                <a:gd name="T7" fmla="*/ 0 h 129"/>
                <a:gd name="T8" fmla="*/ 0 w 18"/>
                <a:gd name="T9" fmla="*/ 0 h 129"/>
                <a:gd name="T10" fmla="*/ 0 w 18"/>
                <a:gd name="T11" fmla="*/ 0 h 129"/>
                <a:gd name="T12" fmla="*/ 0 w 18"/>
                <a:gd name="T13" fmla="*/ 0 h 129"/>
                <a:gd name="T14" fmla="*/ 0 w 18"/>
                <a:gd name="T15" fmla="*/ 0 h 129"/>
                <a:gd name="T16" fmla="*/ 0 w 18"/>
                <a:gd name="T17" fmla="*/ 0 h 129"/>
                <a:gd name="T18" fmla="*/ 0 w 18"/>
                <a:gd name="T19" fmla="*/ 0 h 129"/>
                <a:gd name="T20" fmla="*/ 0 w 18"/>
                <a:gd name="T21" fmla="*/ 0 h 129"/>
                <a:gd name="T22" fmla="*/ 0 w 18"/>
                <a:gd name="T23" fmla="*/ 0 h 129"/>
                <a:gd name="T24" fmla="*/ 0 w 18"/>
                <a:gd name="T25" fmla="*/ 0 h 129"/>
                <a:gd name="T26" fmla="*/ 0 w 18"/>
                <a:gd name="T27" fmla="*/ 0 h 129"/>
                <a:gd name="T28" fmla="*/ 0 w 18"/>
                <a:gd name="T29" fmla="*/ 0 h 129"/>
                <a:gd name="T30" fmla="*/ 0 w 18"/>
                <a:gd name="T31" fmla="*/ 0 h 129"/>
                <a:gd name="T32" fmla="*/ 0 w 18"/>
                <a:gd name="T33" fmla="*/ 0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"/>
                <a:gd name="T52" fmla="*/ 0 h 129"/>
                <a:gd name="T53" fmla="*/ 18 w 18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" h="129">
                  <a:moveTo>
                    <a:pt x="16" y="25"/>
                  </a:moveTo>
                  <a:lnTo>
                    <a:pt x="16" y="49"/>
                  </a:lnTo>
                  <a:lnTo>
                    <a:pt x="16" y="74"/>
                  </a:lnTo>
                  <a:lnTo>
                    <a:pt x="16" y="101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7" y="129"/>
                  </a:lnTo>
                  <a:lnTo>
                    <a:pt x="5" y="129"/>
                  </a:lnTo>
                  <a:lnTo>
                    <a:pt x="0" y="125"/>
                  </a:lnTo>
                  <a:lnTo>
                    <a:pt x="2" y="93"/>
                  </a:lnTo>
                  <a:lnTo>
                    <a:pt x="5" y="63"/>
                  </a:lnTo>
                  <a:lnTo>
                    <a:pt x="5" y="30"/>
                  </a:lnTo>
                  <a:lnTo>
                    <a:pt x="5" y="0"/>
                  </a:lnTo>
                  <a:lnTo>
                    <a:pt x="16" y="3"/>
                  </a:lnTo>
                  <a:lnTo>
                    <a:pt x="18" y="8"/>
                  </a:lnTo>
                  <a:lnTo>
                    <a:pt x="16" y="17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1" name="Freeform 339"/>
            <p:cNvSpPr>
              <a:spLocks/>
            </p:cNvSpPr>
            <p:nvPr/>
          </p:nvSpPr>
          <p:spPr bwMode="auto">
            <a:xfrm>
              <a:off x="2820" y="2242"/>
              <a:ext cx="226" cy="44"/>
            </a:xfrm>
            <a:custGeom>
              <a:avLst/>
              <a:gdLst>
                <a:gd name="T0" fmla="*/ 0 w 905"/>
                <a:gd name="T1" fmla="*/ 0 h 177"/>
                <a:gd name="T2" fmla="*/ 0 w 905"/>
                <a:gd name="T3" fmla="*/ 0 h 177"/>
                <a:gd name="T4" fmla="*/ 0 w 905"/>
                <a:gd name="T5" fmla="*/ 0 h 177"/>
                <a:gd name="T6" fmla="*/ 0 w 905"/>
                <a:gd name="T7" fmla="*/ 0 h 177"/>
                <a:gd name="T8" fmla="*/ 0 w 905"/>
                <a:gd name="T9" fmla="*/ 0 h 177"/>
                <a:gd name="T10" fmla="*/ 0 w 905"/>
                <a:gd name="T11" fmla="*/ 0 h 177"/>
                <a:gd name="T12" fmla="*/ 0 w 905"/>
                <a:gd name="T13" fmla="*/ 0 h 177"/>
                <a:gd name="T14" fmla="*/ 0 w 905"/>
                <a:gd name="T15" fmla="*/ 0 h 177"/>
                <a:gd name="T16" fmla="*/ 0 w 905"/>
                <a:gd name="T17" fmla="*/ 0 h 177"/>
                <a:gd name="T18" fmla="*/ 0 w 905"/>
                <a:gd name="T19" fmla="*/ 0 h 177"/>
                <a:gd name="T20" fmla="*/ 0 w 905"/>
                <a:gd name="T21" fmla="*/ 0 h 177"/>
                <a:gd name="T22" fmla="*/ 0 w 905"/>
                <a:gd name="T23" fmla="*/ 0 h 177"/>
                <a:gd name="T24" fmla="*/ 0 w 905"/>
                <a:gd name="T25" fmla="*/ 0 h 177"/>
                <a:gd name="T26" fmla="*/ 0 w 905"/>
                <a:gd name="T27" fmla="*/ 0 h 177"/>
                <a:gd name="T28" fmla="*/ 0 w 905"/>
                <a:gd name="T29" fmla="*/ 0 h 177"/>
                <a:gd name="T30" fmla="*/ 0 w 905"/>
                <a:gd name="T31" fmla="*/ 0 h 177"/>
                <a:gd name="T32" fmla="*/ 0 w 905"/>
                <a:gd name="T33" fmla="*/ 0 h 177"/>
                <a:gd name="T34" fmla="*/ 0 w 905"/>
                <a:gd name="T35" fmla="*/ 0 h 177"/>
                <a:gd name="T36" fmla="*/ 0 w 905"/>
                <a:gd name="T37" fmla="*/ 0 h 177"/>
                <a:gd name="T38" fmla="*/ 0 w 905"/>
                <a:gd name="T39" fmla="*/ 0 h 177"/>
                <a:gd name="T40" fmla="*/ 0 w 905"/>
                <a:gd name="T41" fmla="*/ 0 h 177"/>
                <a:gd name="T42" fmla="*/ 0 w 905"/>
                <a:gd name="T43" fmla="*/ 0 h 177"/>
                <a:gd name="T44" fmla="*/ 0 w 905"/>
                <a:gd name="T45" fmla="*/ 0 h 177"/>
                <a:gd name="T46" fmla="*/ 0 w 905"/>
                <a:gd name="T47" fmla="*/ 0 h 177"/>
                <a:gd name="T48" fmla="*/ 0 w 905"/>
                <a:gd name="T49" fmla="*/ 0 h 177"/>
                <a:gd name="T50" fmla="*/ 0 w 905"/>
                <a:gd name="T51" fmla="*/ 0 h 177"/>
                <a:gd name="T52" fmla="*/ 0 w 905"/>
                <a:gd name="T53" fmla="*/ 0 h 177"/>
                <a:gd name="T54" fmla="*/ 0 w 905"/>
                <a:gd name="T55" fmla="*/ 0 h 177"/>
                <a:gd name="T56" fmla="*/ 0 w 905"/>
                <a:gd name="T57" fmla="*/ 0 h 177"/>
                <a:gd name="T58" fmla="*/ 0 w 905"/>
                <a:gd name="T59" fmla="*/ 0 h 177"/>
                <a:gd name="T60" fmla="*/ 0 w 905"/>
                <a:gd name="T61" fmla="*/ 0 h 177"/>
                <a:gd name="T62" fmla="*/ 0 w 905"/>
                <a:gd name="T63" fmla="*/ 0 h 177"/>
                <a:gd name="T64" fmla="*/ 0 w 905"/>
                <a:gd name="T65" fmla="*/ 0 h 177"/>
                <a:gd name="T66" fmla="*/ 0 w 905"/>
                <a:gd name="T67" fmla="*/ 0 h 177"/>
                <a:gd name="T68" fmla="*/ 0 w 905"/>
                <a:gd name="T69" fmla="*/ 0 h 1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05"/>
                <a:gd name="T106" fmla="*/ 0 h 177"/>
                <a:gd name="T107" fmla="*/ 905 w 905"/>
                <a:gd name="T108" fmla="*/ 177 h 17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05" h="177">
                  <a:moveTo>
                    <a:pt x="905" y="33"/>
                  </a:moveTo>
                  <a:lnTo>
                    <a:pt x="892" y="35"/>
                  </a:lnTo>
                  <a:lnTo>
                    <a:pt x="878" y="38"/>
                  </a:lnTo>
                  <a:lnTo>
                    <a:pt x="864" y="41"/>
                  </a:lnTo>
                  <a:lnTo>
                    <a:pt x="850" y="44"/>
                  </a:lnTo>
                  <a:lnTo>
                    <a:pt x="834" y="44"/>
                  </a:lnTo>
                  <a:lnTo>
                    <a:pt x="821" y="46"/>
                  </a:lnTo>
                  <a:lnTo>
                    <a:pt x="807" y="46"/>
                  </a:lnTo>
                  <a:lnTo>
                    <a:pt x="793" y="46"/>
                  </a:lnTo>
                  <a:lnTo>
                    <a:pt x="788" y="46"/>
                  </a:lnTo>
                  <a:lnTo>
                    <a:pt x="779" y="49"/>
                  </a:lnTo>
                  <a:lnTo>
                    <a:pt x="772" y="55"/>
                  </a:lnTo>
                  <a:lnTo>
                    <a:pt x="763" y="57"/>
                  </a:lnTo>
                  <a:lnTo>
                    <a:pt x="0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2"/>
                  </a:lnTo>
                  <a:lnTo>
                    <a:pt x="0" y="141"/>
                  </a:lnTo>
                  <a:lnTo>
                    <a:pt x="55" y="134"/>
                  </a:lnTo>
                  <a:lnTo>
                    <a:pt x="112" y="122"/>
                  </a:lnTo>
                  <a:lnTo>
                    <a:pt x="169" y="115"/>
                  </a:lnTo>
                  <a:lnTo>
                    <a:pt x="223" y="106"/>
                  </a:lnTo>
                  <a:lnTo>
                    <a:pt x="281" y="95"/>
                  </a:lnTo>
                  <a:lnTo>
                    <a:pt x="335" y="87"/>
                  </a:lnTo>
                  <a:lnTo>
                    <a:pt x="393" y="79"/>
                  </a:lnTo>
                  <a:lnTo>
                    <a:pt x="450" y="71"/>
                  </a:lnTo>
                  <a:lnTo>
                    <a:pt x="507" y="60"/>
                  </a:lnTo>
                  <a:lnTo>
                    <a:pt x="561" y="51"/>
                  </a:lnTo>
                  <a:lnTo>
                    <a:pt x="619" y="44"/>
                  </a:lnTo>
                  <a:lnTo>
                    <a:pt x="676" y="35"/>
                  </a:lnTo>
                  <a:lnTo>
                    <a:pt x="733" y="28"/>
                  </a:lnTo>
                  <a:lnTo>
                    <a:pt x="791" y="16"/>
                  </a:lnTo>
                  <a:lnTo>
                    <a:pt x="848" y="8"/>
                  </a:lnTo>
                  <a:lnTo>
                    <a:pt x="905" y="0"/>
                  </a:lnTo>
                  <a:lnTo>
                    <a:pt x="905" y="33"/>
                  </a:lnTo>
                  <a:close/>
                </a:path>
              </a:pathLst>
            </a:custGeom>
            <a:solidFill>
              <a:srgbClr val="FF3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2" name="Freeform 340"/>
            <p:cNvSpPr>
              <a:spLocks/>
            </p:cNvSpPr>
            <p:nvPr/>
          </p:nvSpPr>
          <p:spPr bwMode="auto">
            <a:xfrm>
              <a:off x="2684" y="2244"/>
              <a:ext cx="6" cy="32"/>
            </a:xfrm>
            <a:custGeom>
              <a:avLst/>
              <a:gdLst>
                <a:gd name="T0" fmla="*/ 0 w 27"/>
                <a:gd name="T1" fmla="*/ 0 h 128"/>
                <a:gd name="T2" fmla="*/ 0 w 27"/>
                <a:gd name="T3" fmla="*/ 0 h 128"/>
                <a:gd name="T4" fmla="*/ 0 w 27"/>
                <a:gd name="T5" fmla="*/ 0 h 128"/>
                <a:gd name="T6" fmla="*/ 0 w 27"/>
                <a:gd name="T7" fmla="*/ 0 h 128"/>
                <a:gd name="T8" fmla="*/ 0 w 27"/>
                <a:gd name="T9" fmla="*/ 0 h 128"/>
                <a:gd name="T10" fmla="*/ 0 w 27"/>
                <a:gd name="T11" fmla="*/ 0 h 128"/>
                <a:gd name="T12" fmla="*/ 0 w 27"/>
                <a:gd name="T13" fmla="*/ 0 h 128"/>
                <a:gd name="T14" fmla="*/ 0 w 27"/>
                <a:gd name="T15" fmla="*/ 0 h 128"/>
                <a:gd name="T16" fmla="*/ 0 w 27"/>
                <a:gd name="T17" fmla="*/ 0 h 128"/>
                <a:gd name="T18" fmla="*/ 0 w 27"/>
                <a:gd name="T19" fmla="*/ 0 h 128"/>
                <a:gd name="T20" fmla="*/ 0 w 27"/>
                <a:gd name="T21" fmla="*/ 0 h 128"/>
                <a:gd name="T22" fmla="*/ 0 w 27"/>
                <a:gd name="T23" fmla="*/ 0 h 128"/>
                <a:gd name="T24" fmla="*/ 0 w 27"/>
                <a:gd name="T25" fmla="*/ 0 h 128"/>
                <a:gd name="T26" fmla="*/ 0 w 27"/>
                <a:gd name="T27" fmla="*/ 0 h 128"/>
                <a:gd name="T28" fmla="*/ 0 w 27"/>
                <a:gd name="T29" fmla="*/ 0 h 128"/>
                <a:gd name="T30" fmla="*/ 0 w 27"/>
                <a:gd name="T31" fmla="*/ 0 h 128"/>
                <a:gd name="T32" fmla="*/ 0 w 27"/>
                <a:gd name="T33" fmla="*/ 0 h 128"/>
                <a:gd name="T34" fmla="*/ 0 w 27"/>
                <a:gd name="T35" fmla="*/ 0 h 128"/>
                <a:gd name="T36" fmla="*/ 0 w 27"/>
                <a:gd name="T37" fmla="*/ 0 h 128"/>
                <a:gd name="T38" fmla="*/ 0 w 27"/>
                <a:gd name="T39" fmla="*/ 0 h 128"/>
                <a:gd name="T40" fmla="*/ 0 w 27"/>
                <a:gd name="T41" fmla="*/ 0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128"/>
                <a:gd name="T65" fmla="*/ 27 w 27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128">
                  <a:moveTo>
                    <a:pt x="19" y="8"/>
                  </a:moveTo>
                  <a:lnTo>
                    <a:pt x="16" y="36"/>
                  </a:lnTo>
                  <a:lnTo>
                    <a:pt x="19" y="60"/>
                  </a:lnTo>
                  <a:lnTo>
                    <a:pt x="21" y="87"/>
                  </a:lnTo>
                  <a:lnTo>
                    <a:pt x="19" y="114"/>
                  </a:lnTo>
                  <a:lnTo>
                    <a:pt x="21" y="114"/>
                  </a:lnTo>
                  <a:lnTo>
                    <a:pt x="25" y="117"/>
                  </a:lnTo>
                  <a:lnTo>
                    <a:pt x="27" y="123"/>
                  </a:lnTo>
                  <a:lnTo>
                    <a:pt x="25" y="128"/>
                  </a:lnTo>
                  <a:lnTo>
                    <a:pt x="19" y="128"/>
                  </a:lnTo>
                  <a:lnTo>
                    <a:pt x="14" y="128"/>
                  </a:lnTo>
                  <a:lnTo>
                    <a:pt x="9" y="126"/>
                  </a:lnTo>
                  <a:lnTo>
                    <a:pt x="3" y="123"/>
                  </a:lnTo>
                  <a:lnTo>
                    <a:pt x="3" y="93"/>
                  </a:lnTo>
                  <a:lnTo>
                    <a:pt x="3" y="66"/>
                  </a:lnTo>
                  <a:lnTo>
                    <a:pt x="3" y="38"/>
                  </a:lnTo>
                  <a:lnTo>
                    <a:pt x="0" y="8"/>
                  </a:lnTo>
                  <a:lnTo>
                    <a:pt x="3" y="3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3" name="Freeform 341"/>
            <p:cNvSpPr>
              <a:spLocks/>
            </p:cNvSpPr>
            <p:nvPr/>
          </p:nvSpPr>
          <p:spPr bwMode="auto">
            <a:xfrm>
              <a:off x="2581" y="2265"/>
              <a:ext cx="430" cy="73"/>
            </a:xfrm>
            <a:custGeom>
              <a:avLst/>
              <a:gdLst>
                <a:gd name="T0" fmla="*/ 0 w 1720"/>
                <a:gd name="T1" fmla="*/ 0 h 292"/>
                <a:gd name="T2" fmla="*/ 0 w 1720"/>
                <a:gd name="T3" fmla="*/ 0 h 292"/>
                <a:gd name="T4" fmla="*/ 0 w 1720"/>
                <a:gd name="T5" fmla="*/ 0 h 292"/>
                <a:gd name="T6" fmla="*/ 0 w 1720"/>
                <a:gd name="T7" fmla="*/ 0 h 292"/>
                <a:gd name="T8" fmla="*/ 0 w 1720"/>
                <a:gd name="T9" fmla="*/ 0 h 292"/>
                <a:gd name="T10" fmla="*/ 0 w 1720"/>
                <a:gd name="T11" fmla="*/ 0 h 292"/>
                <a:gd name="T12" fmla="*/ 0 w 1720"/>
                <a:gd name="T13" fmla="*/ 0 h 292"/>
                <a:gd name="T14" fmla="*/ 0 w 1720"/>
                <a:gd name="T15" fmla="*/ 0 h 292"/>
                <a:gd name="T16" fmla="*/ 0 w 1720"/>
                <a:gd name="T17" fmla="*/ 0 h 292"/>
                <a:gd name="T18" fmla="*/ 0 w 1720"/>
                <a:gd name="T19" fmla="*/ 0 h 292"/>
                <a:gd name="T20" fmla="*/ 0 w 1720"/>
                <a:gd name="T21" fmla="*/ 0 h 292"/>
                <a:gd name="T22" fmla="*/ 0 w 1720"/>
                <a:gd name="T23" fmla="*/ 0 h 292"/>
                <a:gd name="T24" fmla="*/ 0 w 1720"/>
                <a:gd name="T25" fmla="*/ 0 h 292"/>
                <a:gd name="T26" fmla="*/ 0 w 1720"/>
                <a:gd name="T27" fmla="*/ 0 h 292"/>
                <a:gd name="T28" fmla="*/ 0 w 1720"/>
                <a:gd name="T29" fmla="*/ 0 h 292"/>
                <a:gd name="T30" fmla="*/ 0 w 1720"/>
                <a:gd name="T31" fmla="*/ 0 h 292"/>
                <a:gd name="T32" fmla="*/ 0 w 1720"/>
                <a:gd name="T33" fmla="*/ 0 h 292"/>
                <a:gd name="T34" fmla="*/ 0 w 1720"/>
                <a:gd name="T35" fmla="*/ 0 h 292"/>
                <a:gd name="T36" fmla="*/ 0 w 1720"/>
                <a:gd name="T37" fmla="*/ 0 h 292"/>
                <a:gd name="T38" fmla="*/ 0 w 1720"/>
                <a:gd name="T39" fmla="*/ 0 h 292"/>
                <a:gd name="T40" fmla="*/ 0 w 1720"/>
                <a:gd name="T41" fmla="*/ 0 h 292"/>
                <a:gd name="T42" fmla="*/ 0 w 1720"/>
                <a:gd name="T43" fmla="*/ 0 h 292"/>
                <a:gd name="T44" fmla="*/ 0 w 1720"/>
                <a:gd name="T45" fmla="*/ 0 h 292"/>
                <a:gd name="T46" fmla="*/ 0 w 1720"/>
                <a:gd name="T47" fmla="*/ 0 h 292"/>
                <a:gd name="T48" fmla="*/ 0 w 1720"/>
                <a:gd name="T49" fmla="*/ 0 h 292"/>
                <a:gd name="T50" fmla="*/ 0 w 1720"/>
                <a:gd name="T51" fmla="*/ 0 h 292"/>
                <a:gd name="T52" fmla="*/ 0 w 1720"/>
                <a:gd name="T53" fmla="*/ 0 h 292"/>
                <a:gd name="T54" fmla="*/ 0 w 1720"/>
                <a:gd name="T55" fmla="*/ 0 h 292"/>
                <a:gd name="T56" fmla="*/ 0 w 1720"/>
                <a:gd name="T57" fmla="*/ 0 h 292"/>
                <a:gd name="T58" fmla="*/ 0 w 1720"/>
                <a:gd name="T59" fmla="*/ 0 h 292"/>
                <a:gd name="T60" fmla="*/ 0 w 1720"/>
                <a:gd name="T61" fmla="*/ 0 h 292"/>
                <a:gd name="T62" fmla="*/ 0 w 1720"/>
                <a:gd name="T63" fmla="*/ 0 h 292"/>
                <a:gd name="T64" fmla="*/ 0 w 1720"/>
                <a:gd name="T65" fmla="*/ 0 h 292"/>
                <a:gd name="T66" fmla="*/ 0 w 1720"/>
                <a:gd name="T67" fmla="*/ 0 h 292"/>
                <a:gd name="T68" fmla="*/ 0 w 1720"/>
                <a:gd name="T69" fmla="*/ 0 h 292"/>
                <a:gd name="T70" fmla="*/ 0 w 1720"/>
                <a:gd name="T71" fmla="*/ 0 h 292"/>
                <a:gd name="T72" fmla="*/ 0 w 1720"/>
                <a:gd name="T73" fmla="*/ 0 h 292"/>
                <a:gd name="T74" fmla="*/ 0 w 1720"/>
                <a:gd name="T75" fmla="*/ 0 h 292"/>
                <a:gd name="T76" fmla="*/ 0 w 1720"/>
                <a:gd name="T77" fmla="*/ 0 h 292"/>
                <a:gd name="T78" fmla="*/ 0 w 1720"/>
                <a:gd name="T79" fmla="*/ 0 h 292"/>
                <a:gd name="T80" fmla="*/ 0 w 1720"/>
                <a:gd name="T81" fmla="*/ 0 h 2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20"/>
                <a:gd name="T124" fmla="*/ 0 h 292"/>
                <a:gd name="T125" fmla="*/ 1720 w 1720"/>
                <a:gd name="T126" fmla="*/ 292 h 29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20" h="292">
                  <a:moveTo>
                    <a:pt x="1720" y="16"/>
                  </a:moveTo>
                  <a:lnTo>
                    <a:pt x="1665" y="27"/>
                  </a:lnTo>
                  <a:lnTo>
                    <a:pt x="1614" y="35"/>
                  </a:lnTo>
                  <a:lnTo>
                    <a:pt x="1559" y="44"/>
                  </a:lnTo>
                  <a:lnTo>
                    <a:pt x="1508" y="51"/>
                  </a:lnTo>
                  <a:lnTo>
                    <a:pt x="1453" y="62"/>
                  </a:lnTo>
                  <a:lnTo>
                    <a:pt x="1401" y="71"/>
                  </a:lnTo>
                  <a:lnTo>
                    <a:pt x="1347" y="79"/>
                  </a:lnTo>
                  <a:lnTo>
                    <a:pt x="1295" y="87"/>
                  </a:lnTo>
                  <a:lnTo>
                    <a:pt x="1240" y="95"/>
                  </a:lnTo>
                  <a:lnTo>
                    <a:pt x="1186" y="103"/>
                  </a:lnTo>
                  <a:lnTo>
                    <a:pt x="1134" y="115"/>
                  </a:lnTo>
                  <a:lnTo>
                    <a:pt x="1079" y="122"/>
                  </a:lnTo>
                  <a:lnTo>
                    <a:pt x="1028" y="131"/>
                  </a:lnTo>
                  <a:lnTo>
                    <a:pt x="973" y="142"/>
                  </a:lnTo>
                  <a:lnTo>
                    <a:pt x="922" y="150"/>
                  </a:lnTo>
                  <a:lnTo>
                    <a:pt x="867" y="161"/>
                  </a:lnTo>
                  <a:lnTo>
                    <a:pt x="818" y="168"/>
                  </a:lnTo>
                  <a:lnTo>
                    <a:pt x="766" y="177"/>
                  </a:lnTo>
                  <a:lnTo>
                    <a:pt x="717" y="186"/>
                  </a:lnTo>
                  <a:lnTo>
                    <a:pt x="665" y="193"/>
                  </a:lnTo>
                  <a:lnTo>
                    <a:pt x="616" y="202"/>
                  </a:lnTo>
                  <a:lnTo>
                    <a:pt x="564" y="210"/>
                  </a:lnTo>
                  <a:lnTo>
                    <a:pt x="516" y="218"/>
                  </a:lnTo>
                  <a:lnTo>
                    <a:pt x="463" y="226"/>
                  </a:lnTo>
                  <a:lnTo>
                    <a:pt x="415" y="234"/>
                  </a:lnTo>
                  <a:lnTo>
                    <a:pt x="363" y="242"/>
                  </a:lnTo>
                  <a:lnTo>
                    <a:pt x="314" y="251"/>
                  </a:lnTo>
                  <a:lnTo>
                    <a:pt x="262" y="259"/>
                  </a:lnTo>
                  <a:lnTo>
                    <a:pt x="213" y="267"/>
                  </a:lnTo>
                  <a:lnTo>
                    <a:pt x="161" y="275"/>
                  </a:lnTo>
                  <a:lnTo>
                    <a:pt x="113" y="283"/>
                  </a:lnTo>
                  <a:lnTo>
                    <a:pt x="60" y="292"/>
                  </a:lnTo>
                  <a:lnTo>
                    <a:pt x="47" y="246"/>
                  </a:lnTo>
                  <a:lnTo>
                    <a:pt x="30" y="202"/>
                  </a:lnTo>
                  <a:lnTo>
                    <a:pt x="14" y="156"/>
                  </a:lnTo>
                  <a:lnTo>
                    <a:pt x="0" y="112"/>
                  </a:lnTo>
                  <a:lnTo>
                    <a:pt x="60" y="172"/>
                  </a:lnTo>
                  <a:lnTo>
                    <a:pt x="72" y="172"/>
                  </a:lnTo>
                  <a:lnTo>
                    <a:pt x="82" y="177"/>
                  </a:lnTo>
                  <a:lnTo>
                    <a:pt x="90" y="188"/>
                  </a:lnTo>
                  <a:lnTo>
                    <a:pt x="104" y="193"/>
                  </a:lnTo>
                  <a:lnTo>
                    <a:pt x="235" y="166"/>
                  </a:lnTo>
                  <a:lnTo>
                    <a:pt x="279" y="161"/>
                  </a:lnTo>
                  <a:lnTo>
                    <a:pt x="320" y="152"/>
                  </a:lnTo>
                  <a:lnTo>
                    <a:pt x="363" y="147"/>
                  </a:lnTo>
                  <a:lnTo>
                    <a:pt x="403" y="138"/>
                  </a:lnTo>
                  <a:lnTo>
                    <a:pt x="444" y="133"/>
                  </a:lnTo>
                  <a:lnTo>
                    <a:pt x="488" y="125"/>
                  </a:lnTo>
                  <a:lnTo>
                    <a:pt x="529" y="120"/>
                  </a:lnTo>
                  <a:lnTo>
                    <a:pt x="573" y="115"/>
                  </a:lnTo>
                  <a:lnTo>
                    <a:pt x="614" y="106"/>
                  </a:lnTo>
                  <a:lnTo>
                    <a:pt x="655" y="101"/>
                  </a:lnTo>
                  <a:lnTo>
                    <a:pt x="699" y="95"/>
                  </a:lnTo>
                  <a:lnTo>
                    <a:pt x="739" y="87"/>
                  </a:lnTo>
                  <a:lnTo>
                    <a:pt x="780" y="82"/>
                  </a:lnTo>
                  <a:lnTo>
                    <a:pt x="824" y="76"/>
                  </a:lnTo>
                  <a:lnTo>
                    <a:pt x="865" y="68"/>
                  </a:lnTo>
                  <a:lnTo>
                    <a:pt x="908" y="62"/>
                  </a:lnTo>
                  <a:lnTo>
                    <a:pt x="913" y="79"/>
                  </a:lnTo>
                  <a:lnTo>
                    <a:pt x="922" y="92"/>
                  </a:lnTo>
                  <a:lnTo>
                    <a:pt x="930" y="106"/>
                  </a:lnTo>
                  <a:lnTo>
                    <a:pt x="941" y="117"/>
                  </a:lnTo>
                  <a:lnTo>
                    <a:pt x="987" y="109"/>
                  </a:lnTo>
                  <a:lnTo>
                    <a:pt x="1033" y="101"/>
                  </a:lnTo>
                  <a:lnTo>
                    <a:pt x="1079" y="92"/>
                  </a:lnTo>
                  <a:lnTo>
                    <a:pt x="1126" y="85"/>
                  </a:lnTo>
                  <a:lnTo>
                    <a:pt x="1175" y="79"/>
                  </a:lnTo>
                  <a:lnTo>
                    <a:pt x="1221" y="71"/>
                  </a:lnTo>
                  <a:lnTo>
                    <a:pt x="1268" y="62"/>
                  </a:lnTo>
                  <a:lnTo>
                    <a:pt x="1315" y="57"/>
                  </a:lnTo>
                  <a:lnTo>
                    <a:pt x="1361" y="49"/>
                  </a:lnTo>
                  <a:lnTo>
                    <a:pt x="1410" y="44"/>
                  </a:lnTo>
                  <a:lnTo>
                    <a:pt x="1456" y="39"/>
                  </a:lnTo>
                  <a:lnTo>
                    <a:pt x="1502" y="30"/>
                  </a:lnTo>
                  <a:lnTo>
                    <a:pt x="1548" y="25"/>
                  </a:lnTo>
                  <a:lnTo>
                    <a:pt x="1598" y="16"/>
                  </a:lnTo>
                  <a:lnTo>
                    <a:pt x="1644" y="11"/>
                  </a:lnTo>
                  <a:lnTo>
                    <a:pt x="1690" y="3"/>
                  </a:lnTo>
                  <a:lnTo>
                    <a:pt x="1701" y="0"/>
                  </a:lnTo>
                  <a:lnTo>
                    <a:pt x="1709" y="3"/>
                  </a:lnTo>
                  <a:lnTo>
                    <a:pt x="1715" y="9"/>
                  </a:lnTo>
                  <a:lnTo>
                    <a:pt x="1720" y="16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4" name="Freeform 342"/>
            <p:cNvSpPr>
              <a:spLocks/>
            </p:cNvSpPr>
            <p:nvPr/>
          </p:nvSpPr>
          <p:spPr bwMode="auto">
            <a:xfrm>
              <a:off x="2597" y="2273"/>
              <a:ext cx="427" cy="96"/>
            </a:xfrm>
            <a:custGeom>
              <a:avLst/>
              <a:gdLst>
                <a:gd name="T0" fmla="*/ 0 w 1710"/>
                <a:gd name="T1" fmla="*/ 0 h 385"/>
                <a:gd name="T2" fmla="*/ 0 w 1710"/>
                <a:gd name="T3" fmla="*/ 0 h 385"/>
                <a:gd name="T4" fmla="*/ 0 w 1710"/>
                <a:gd name="T5" fmla="*/ 0 h 385"/>
                <a:gd name="T6" fmla="*/ 0 w 1710"/>
                <a:gd name="T7" fmla="*/ 0 h 385"/>
                <a:gd name="T8" fmla="*/ 0 w 1710"/>
                <a:gd name="T9" fmla="*/ 0 h 385"/>
                <a:gd name="T10" fmla="*/ 0 w 1710"/>
                <a:gd name="T11" fmla="*/ 0 h 385"/>
                <a:gd name="T12" fmla="*/ 0 w 1710"/>
                <a:gd name="T13" fmla="*/ 0 h 385"/>
                <a:gd name="T14" fmla="*/ 0 w 1710"/>
                <a:gd name="T15" fmla="*/ 0 h 385"/>
                <a:gd name="T16" fmla="*/ 0 w 1710"/>
                <a:gd name="T17" fmla="*/ 0 h 385"/>
                <a:gd name="T18" fmla="*/ 0 w 1710"/>
                <a:gd name="T19" fmla="*/ 0 h 385"/>
                <a:gd name="T20" fmla="*/ 0 w 1710"/>
                <a:gd name="T21" fmla="*/ 0 h 385"/>
                <a:gd name="T22" fmla="*/ 0 w 1710"/>
                <a:gd name="T23" fmla="*/ 0 h 385"/>
                <a:gd name="T24" fmla="*/ 0 w 1710"/>
                <a:gd name="T25" fmla="*/ 0 h 385"/>
                <a:gd name="T26" fmla="*/ 0 w 1710"/>
                <a:gd name="T27" fmla="*/ 0 h 385"/>
                <a:gd name="T28" fmla="*/ 0 w 1710"/>
                <a:gd name="T29" fmla="*/ 0 h 385"/>
                <a:gd name="T30" fmla="*/ 0 w 1710"/>
                <a:gd name="T31" fmla="*/ 0 h 385"/>
                <a:gd name="T32" fmla="*/ 0 w 1710"/>
                <a:gd name="T33" fmla="*/ 0 h 385"/>
                <a:gd name="T34" fmla="*/ 0 w 1710"/>
                <a:gd name="T35" fmla="*/ 0 h 385"/>
                <a:gd name="T36" fmla="*/ 0 w 1710"/>
                <a:gd name="T37" fmla="*/ 0 h 385"/>
                <a:gd name="T38" fmla="*/ 0 w 1710"/>
                <a:gd name="T39" fmla="*/ 0 h 385"/>
                <a:gd name="T40" fmla="*/ 0 w 1710"/>
                <a:gd name="T41" fmla="*/ 0 h 385"/>
                <a:gd name="T42" fmla="*/ 0 w 1710"/>
                <a:gd name="T43" fmla="*/ 0 h 385"/>
                <a:gd name="T44" fmla="*/ 0 w 1710"/>
                <a:gd name="T45" fmla="*/ 0 h 385"/>
                <a:gd name="T46" fmla="*/ 0 w 1710"/>
                <a:gd name="T47" fmla="*/ 0 h 385"/>
                <a:gd name="T48" fmla="*/ 0 w 1710"/>
                <a:gd name="T49" fmla="*/ 0 h 385"/>
                <a:gd name="T50" fmla="*/ 0 w 1710"/>
                <a:gd name="T51" fmla="*/ 0 h 385"/>
                <a:gd name="T52" fmla="*/ 0 w 1710"/>
                <a:gd name="T53" fmla="*/ 0 h 385"/>
                <a:gd name="T54" fmla="*/ 0 w 1710"/>
                <a:gd name="T55" fmla="*/ 0 h 385"/>
                <a:gd name="T56" fmla="*/ 0 w 1710"/>
                <a:gd name="T57" fmla="*/ 0 h 385"/>
                <a:gd name="T58" fmla="*/ 0 w 1710"/>
                <a:gd name="T59" fmla="*/ 0 h 385"/>
                <a:gd name="T60" fmla="*/ 0 w 1710"/>
                <a:gd name="T61" fmla="*/ 0 h 385"/>
                <a:gd name="T62" fmla="*/ 0 w 1710"/>
                <a:gd name="T63" fmla="*/ 0 h 385"/>
                <a:gd name="T64" fmla="*/ 0 w 1710"/>
                <a:gd name="T65" fmla="*/ 0 h 385"/>
                <a:gd name="T66" fmla="*/ 0 w 1710"/>
                <a:gd name="T67" fmla="*/ 0 h 385"/>
                <a:gd name="T68" fmla="*/ 0 w 1710"/>
                <a:gd name="T69" fmla="*/ 0 h 385"/>
                <a:gd name="T70" fmla="*/ 0 w 1710"/>
                <a:gd name="T71" fmla="*/ 0 h 385"/>
                <a:gd name="T72" fmla="*/ 0 w 1710"/>
                <a:gd name="T73" fmla="*/ 0 h 385"/>
                <a:gd name="T74" fmla="*/ 0 w 1710"/>
                <a:gd name="T75" fmla="*/ 0 h 385"/>
                <a:gd name="T76" fmla="*/ 0 w 1710"/>
                <a:gd name="T77" fmla="*/ 0 h 385"/>
                <a:gd name="T78" fmla="*/ 0 w 1710"/>
                <a:gd name="T79" fmla="*/ 0 h 385"/>
                <a:gd name="T80" fmla="*/ 0 w 1710"/>
                <a:gd name="T81" fmla="*/ 0 h 385"/>
                <a:gd name="T82" fmla="*/ 0 w 1710"/>
                <a:gd name="T83" fmla="*/ 0 h 385"/>
                <a:gd name="T84" fmla="*/ 0 w 1710"/>
                <a:gd name="T85" fmla="*/ 0 h 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10"/>
                <a:gd name="T130" fmla="*/ 0 h 385"/>
                <a:gd name="T131" fmla="*/ 1710 w 1710"/>
                <a:gd name="T132" fmla="*/ 385 h 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10" h="385">
                  <a:moveTo>
                    <a:pt x="1666" y="14"/>
                  </a:moveTo>
                  <a:lnTo>
                    <a:pt x="1680" y="33"/>
                  </a:lnTo>
                  <a:lnTo>
                    <a:pt x="1694" y="55"/>
                  </a:lnTo>
                  <a:lnTo>
                    <a:pt x="1705" y="77"/>
                  </a:lnTo>
                  <a:lnTo>
                    <a:pt x="1710" y="104"/>
                  </a:lnTo>
                  <a:lnTo>
                    <a:pt x="1606" y="124"/>
                  </a:lnTo>
                  <a:lnTo>
                    <a:pt x="1503" y="140"/>
                  </a:lnTo>
                  <a:lnTo>
                    <a:pt x="1399" y="159"/>
                  </a:lnTo>
                  <a:lnTo>
                    <a:pt x="1296" y="175"/>
                  </a:lnTo>
                  <a:lnTo>
                    <a:pt x="1192" y="194"/>
                  </a:lnTo>
                  <a:lnTo>
                    <a:pt x="1089" y="210"/>
                  </a:lnTo>
                  <a:lnTo>
                    <a:pt x="984" y="230"/>
                  </a:lnTo>
                  <a:lnTo>
                    <a:pt x="881" y="246"/>
                  </a:lnTo>
                  <a:lnTo>
                    <a:pt x="777" y="265"/>
                  </a:lnTo>
                  <a:lnTo>
                    <a:pt x="674" y="281"/>
                  </a:lnTo>
                  <a:lnTo>
                    <a:pt x="570" y="301"/>
                  </a:lnTo>
                  <a:lnTo>
                    <a:pt x="467" y="317"/>
                  </a:lnTo>
                  <a:lnTo>
                    <a:pt x="363" y="333"/>
                  </a:lnTo>
                  <a:lnTo>
                    <a:pt x="257" y="352"/>
                  </a:lnTo>
                  <a:lnTo>
                    <a:pt x="154" y="368"/>
                  </a:lnTo>
                  <a:lnTo>
                    <a:pt x="50" y="385"/>
                  </a:lnTo>
                  <a:lnTo>
                    <a:pt x="48" y="385"/>
                  </a:lnTo>
                  <a:lnTo>
                    <a:pt x="44" y="382"/>
                  </a:lnTo>
                  <a:lnTo>
                    <a:pt x="42" y="379"/>
                  </a:lnTo>
                  <a:lnTo>
                    <a:pt x="39" y="374"/>
                  </a:lnTo>
                  <a:lnTo>
                    <a:pt x="0" y="276"/>
                  </a:lnTo>
                  <a:lnTo>
                    <a:pt x="104" y="257"/>
                  </a:lnTo>
                  <a:lnTo>
                    <a:pt x="207" y="240"/>
                  </a:lnTo>
                  <a:lnTo>
                    <a:pt x="315" y="224"/>
                  </a:lnTo>
                  <a:lnTo>
                    <a:pt x="418" y="205"/>
                  </a:lnTo>
                  <a:lnTo>
                    <a:pt x="522" y="189"/>
                  </a:lnTo>
                  <a:lnTo>
                    <a:pt x="625" y="170"/>
                  </a:lnTo>
                  <a:lnTo>
                    <a:pt x="729" y="154"/>
                  </a:lnTo>
                  <a:lnTo>
                    <a:pt x="832" y="136"/>
                  </a:lnTo>
                  <a:lnTo>
                    <a:pt x="936" y="118"/>
                  </a:lnTo>
                  <a:lnTo>
                    <a:pt x="1039" y="101"/>
                  </a:lnTo>
                  <a:lnTo>
                    <a:pt x="1143" y="85"/>
                  </a:lnTo>
                  <a:lnTo>
                    <a:pt x="1246" y="69"/>
                  </a:lnTo>
                  <a:lnTo>
                    <a:pt x="1350" y="53"/>
                  </a:lnTo>
                  <a:lnTo>
                    <a:pt x="1453" y="33"/>
                  </a:lnTo>
                  <a:lnTo>
                    <a:pt x="1558" y="17"/>
                  </a:lnTo>
                  <a:lnTo>
                    <a:pt x="1661" y="0"/>
                  </a:lnTo>
                  <a:lnTo>
                    <a:pt x="1666" y="14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5" name="Freeform 343"/>
            <p:cNvSpPr>
              <a:spLocks/>
            </p:cNvSpPr>
            <p:nvPr/>
          </p:nvSpPr>
          <p:spPr bwMode="auto">
            <a:xfrm>
              <a:off x="2586" y="2082"/>
              <a:ext cx="65" cy="169"/>
            </a:xfrm>
            <a:custGeom>
              <a:avLst/>
              <a:gdLst>
                <a:gd name="T0" fmla="*/ 0 w 262"/>
                <a:gd name="T1" fmla="*/ 0 h 676"/>
                <a:gd name="T2" fmla="*/ 0 w 262"/>
                <a:gd name="T3" fmla="*/ 0 h 676"/>
                <a:gd name="T4" fmla="*/ 0 w 262"/>
                <a:gd name="T5" fmla="*/ 0 h 676"/>
                <a:gd name="T6" fmla="*/ 0 w 262"/>
                <a:gd name="T7" fmla="*/ 0 h 676"/>
                <a:gd name="T8" fmla="*/ 0 w 262"/>
                <a:gd name="T9" fmla="*/ 0 h 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676"/>
                <a:gd name="T17" fmla="*/ 262 w 262"/>
                <a:gd name="T18" fmla="*/ 676 h 6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676">
                  <a:moveTo>
                    <a:pt x="11" y="0"/>
                  </a:moveTo>
                  <a:lnTo>
                    <a:pt x="262" y="669"/>
                  </a:lnTo>
                  <a:lnTo>
                    <a:pt x="251" y="676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6" name="Freeform 344"/>
            <p:cNvSpPr>
              <a:spLocks/>
            </p:cNvSpPr>
            <p:nvPr/>
          </p:nvSpPr>
          <p:spPr bwMode="auto">
            <a:xfrm>
              <a:off x="2621" y="2078"/>
              <a:ext cx="65" cy="168"/>
            </a:xfrm>
            <a:custGeom>
              <a:avLst/>
              <a:gdLst>
                <a:gd name="T0" fmla="*/ 0 w 260"/>
                <a:gd name="T1" fmla="*/ 0 h 675"/>
                <a:gd name="T2" fmla="*/ 0 w 260"/>
                <a:gd name="T3" fmla="*/ 0 h 675"/>
                <a:gd name="T4" fmla="*/ 0 w 260"/>
                <a:gd name="T5" fmla="*/ 0 h 675"/>
                <a:gd name="T6" fmla="*/ 0 w 260"/>
                <a:gd name="T7" fmla="*/ 0 h 675"/>
                <a:gd name="T8" fmla="*/ 0 w 260"/>
                <a:gd name="T9" fmla="*/ 0 h 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675"/>
                <a:gd name="T17" fmla="*/ 260 w 260"/>
                <a:gd name="T18" fmla="*/ 675 h 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675">
                  <a:moveTo>
                    <a:pt x="8" y="0"/>
                  </a:moveTo>
                  <a:lnTo>
                    <a:pt x="260" y="670"/>
                  </a:lnTo>
                  <a:lnTo>
                    <a:pt x="246" y="675"/>
                  </a:lnTo>
                  <a:lnTo>
                    <a:pt x="0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7" name="Freeform 345"/>
            <p:cNvSpPr>
              <a:spLocks/>
            </p:cNvSpPr>
            <p:nvPr/>
          </p:nvSpPr>
          <p:spPr bwMode="auto">
            <a:xfrm>
              <a:off x="2652" y="2071"/>
              <a:ext cx="69" cy="168"/>
            </a:xfrm>
            <a:custGeom>
              <a:avLst/>
              <a:gdLst>
                <a:gd name="T0" fmla="*/ 0 w 276"/>
                <a:gd name="T1" fmla="*/ 0 h 670"/>
                <a:gd name="T2" fmla="*/ 0 w 276"/>
                <a:gd name="T3" fmla="*/ 0 h 670"/>
                <a:gd name="T4" fmla="*/ 0 w 276"/>
                <a:gd name="T5" fmla="*/ 0 h 670"/>
                <a:gd name="T6" fmla="*/ 0 w 276"/>
                <a:gd name="T7" fmla="*/ 0 h 670"/>
                <a:gd name="T8" fmla="*/ 0 w 276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670"/>
                <a:gd name="T17" fmla="*/ 276 w 276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670">
                  <a:moveTo>
                    <a:pt x="9" y="0"/>
                  </a:moveTo>
                  <a:lnTo>
                    <a:pt x="276" y="665"/>
                  </a:lnTo>
                  <a:lnTo>
                    <a:pt x="265" y="670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8" name="Freeform 346"/>
            <p:cNvSpPr>
              <a:spLocks/>
            </p:cNvSpPr>
            <p:nvPr/>
          </p:nvSpPr>
          <p:spPr bwMode="auto">
            <a:xfrm>
              <a:off x="2705" y="2066"/>
              <a:ext cx="75" cy="158"/>
            </a:xfrm>
            <a:custGeom>
              <a:avLst/>
              <a:gdLst>
                <a:gd name="T0" fmla="*/ 0 w 299"/>
                <a:gd name="T1" fmla="*/ 0 h 633"/>
                <a:gd name="T2" fmla="*/ 0 w 299"/>
                <a:gd name="T3" fmla="*/ 0 h 633"/>
                <a:gd name="T4" fmla="*/ 0 w 299"/>
                <a:gd name="T5" fmla="*/ 0 h 633"/>
                <a:gd name="T6" fmla="*/ 0 w 299"/>
                <a:gd name="T7" fmla="*/ 0 h 633"/>
                <a:gd name="T8" fmla="*/ 0 w 299"/>
                <a:gd name="T9" fmla="*/ 0 h 6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"/>
                <a:gd name="T16" fmla="*/ 0 h 633"/>
                <a:gd name="T17" fmla="*/ 299 w 299"/>
                <a:gd name="T18" fmla="*/ 633 h 6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" h="633">
                  <a:moveTo>
                    <a:pt x="10" y="0"/>
                  </a:moveTo>
                  <a:lnTo>
                    <a:pt x="299" y="626"/>
                  </a:lnTo>
                  <a:lnTo>
                    <a:pt x="285" y="633"/>
                  </a:lnTo>
                  <a:lnTo>
                    <a:pt x="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59" name="Freeform 347"/>
            <p:cNvSpPr>
              <a:spLocks/>
            </p:cNvSpPr>
            <p:nvPr/>
          </p:nvSpPr>
          <p:spPr bwMode="auto">
            <a:xfrm>
              <a:off x="3055" y="2028"/>
              <a:ext cx="105" cy="143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0 h 572"/>
                <a:gd name="T4" fmla="*/ 0 w 420"/>
                <a:gd name="T5" fmla="*/ 0 h 572"/>
                <a:gd name="T6" fmla="*/ 0 w 420"/>
                <a:gd name="T7" fmla="*/ 0 h 572"/>
                <a:gd name="T8" fmla="*/ 0 w 420"/>
                <a:gd name="T9" fmla="*/ 0 h 572"/>
                <a:gd name="T10" fmla="*/ 0 w 420"/>
                <a:gd name="T11" fmla="*/ 0 h 572"/>
                <a:gd name="T12" fmla="*/ 0 w 420"/>
                <a:gd name="T13" fmla="*/ 0 h 572"/>
                <a:gd name="T14" fmla="*/ 0 w 420"/>
                <a:gd name="T15" fmla="*/ 0 h 5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0"/>
                <a:gd name="T25" fmla="*/ 0 h 572"/>
                <a:gd name="T26" fmla="*/ 420 w 420"/>
                <a:gd name="T27" fmla="*/ 572 h 5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0" h="572">
                  <a:moveTo>
                    <a:pt x="0" y="0"/>
                  </a:moveTo>
                  <a:lnTo>
                    <a:pt x="420" y="561"/>
                  </a:lnTo>
                  <a:lnTo>
                    <a:pt x="409" y="57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60" name="Freeform 348"/>
            <p:cNvSpPr>
              <a:spLocks/>
            </p:cNvSpPr>
            <p:nvPr/>
          </p:nvSpPr>
          <p:spPr bwMode="auto">
            <a:xfrm>
              <a:off x="3087" y="2026"/>
              <a:ext cx="111" cy="140"/>
            </a:xfrm>
            <a:custGeom>
              <a:avLst/>
              <a:gdLst>
                <a:gd name="T0" fmla="*/ 0 w 441"/>
                <a:gd name="T1" fmla="*/ 0 h 561"/>
                <a:gd name="T2" fmla="*/ 0 w 441"/>
                <a:gd name="T3" fmla="*/ 0 h 561"/>
                <a:gd name="T4" fmla="*/ 0 w 441"/>
                <a:gd name="T5" fmla="*/ 0 h 561"/>
                <a:gd name="T6" fmla="*/ 0 w 441"/>
                <a:gd name="T7" fmla="*/ 0 h 561"/>
                <a:gd name="T8" fmla="*/ 0 w 441"/>
                <a:gd name="T9" fmla="*/ 0 h 5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61"/>
                <a:gd name="T17" fmla="*/ 441 w 441"/>
                <a:gd name="T18" fmla="*/ 561 h 5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61">
                  <a:moveTo>
                    <a:pt x="0" y="0"/>
                  </a:moveTo>
                  <a:lnTo>
                    <a:pt x="441" y="547"/>
                  </a:lnTo>
                  <a:lnTo>
                    <a:pt x="430" y="56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161" name="Freeform 349"/>
            <p:cNvSpPr>
              <a:spLocks/>
            </p:cNvSpPr>
            <p:nvPr/>
          </p:nvSpPr>
          <p:spPr bwMode="auto">
            <a:xfrm>
              <a:off x="3120" y="2020"/>
              <a:ext cx="110" cy="134"/>
            </a:xfrm>
            <a:custGeom>
              <a:avLst/>
              <a:gdLst>
                <a:gd name="T0" fmla="*/ 0 w 441"/>
                <a:gd name="T1" fmla="*/ 0 h 537"/>
                <a:gd name="T2" fmla="*/ 0 w 441"/>
                <a:gd name="T3" fmla="*/ 0 h 537"/>
                <a:gd name="T4" fmla="*/ 0 w 441"/>
                <a:gd name="T5" fmla="*/ 0 h 537"/>
                <a:gd name="T6" fmla="*/ 0 w 441"/>
                <a:gd name="T7" fmla="*/ 0 h 537"/>
                <a:gd name="T8" fmla="*/ 0 w 441"/>
                <a:gd name="T9" fmla="*/ 0 h 5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37"/>
                <a:gd name="T17" fmla="*/ 441 w 441"/>
                <a:gd name="T18" fmla="*/ 537 h 5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37">
                  <a:moveTo>
                    <a:pt x="0" y="0"/>
                  </a:moveTo>
                  <a:lnTo>
                    <a:pt x="441" y="517"/>
                  </a:lnTo>
                  <a:lnTo>
                    <a:pt x="430" y="537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</p:grpSp>
      <p:sp>
        <p:nvSpPr>
          <p:cNvPr id="36883" name="Rectangle 351"/>
          <p:cNvSpPr>
            <a:spLocks noChangeArrowheads="1"/>
          </p:cNvSpPr>
          <p:nvPr/>
        </p:nvSpPr>
        <p:spPr bwMode="auto">
          <a:xfrm>
            <a:off x="4658896" y="2111729"/>
            <a:ext cx="635000" cy="31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398" tIns="37038" rIns="75398" bIns="37038" anchor="ctr"/>
          <a:lstStyle/>
          <a:p>
            <a:endParaRPr lang="en-US" sz="1667">
              <a:latin typeface="Gill Sans Light"/>
              <a:cs typeface="Gill Sans Light"/>
            </a:endParaRPr>
          </a:p>
        </p:txBody>
      </p:sp>
      <p:grpSp>
        <p:nvGrpSpPr>
          <p:cNvPr id="36884" name="Group 96"/>
          <p:cNvGrpSpPr>
            <a:grpSpLocks/>
          </p:cNvGrpSpPr>
          <p:nvPr/>
        </p:nvGrpSpPr>
        <p:grpSpPr bwMode="auto">
          <a:xfrm rot="-3214438">
            <a:off x="4690646" y="1889479"/>
            <a:ext cx="635000" cy="698500"/>
            <a:chOff x="3481" y="3030"/>
            <a:chExt cx="1115" cy="1118"/>
          </a:xfrm>
        </p:grpSpPr>
        <p:sp>
          <p:nvSpPr>
            <p:cNvPr id="37010" name="Freeform 19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1" name="Freeform 23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2" name="Freeform 24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3" name="Freeform 25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4" name="Freeform 26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5" name="Freeform 27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6" name="Freeform 28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7" name="Freeform 29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8" name="Freeform 30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19" name="Freeform 31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0" name="Freeform 32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1" name="Freeform 33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2" name="Freeform 34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3" name="Freeform 35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4" name="Freeform 36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5" name="Freeform 37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6" name="Freeform 38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7" name="Freeform 39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8" name="Freeform 40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29" name="Freeform 41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0" name="Freeform 42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1" name="Freeform 43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2" name="Freeform 44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3" name="Freeform 45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4" name="Freeform 46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5" name="Freeform 47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6" name="Freeform 48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7" name="Freeform 49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8" name="Freeform 50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39" name="Freeform 51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0" name="Freeform 52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1" name="Freeform 53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2" name="Freeform 54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3" name="Freeform 55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4" name="Freeform 56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5" name="Freeform 57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6" name="Freeform 58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7" name="Freeform 59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8" name="Freeform 60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49" name="Freeform 65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0" name="Freeform 66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1" name="Freeform 67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2" name="Freeform 68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3" name="Freeform 69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4" name="Freeform 70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5" name="Freeform 71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6" name="Freeform 72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7" name="Freeform 73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8" name="Freeform 74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59" name="Freeform 75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0" name="Freeform 76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1" name="Freeform 77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2" name="Freeform 78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3" name="Freeform 79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4" name="Freeform 80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5" name="Freeform 82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6" name="Freeform 84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7" name="Freeform 88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8" name="Freeform 90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69" name="Freeform 93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70" name="Freeform 94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</p:grpSp>
      <p:grpSp>
        <p:nvGrpSpPr>
          <p:cNvPr id="36885" name="Group 352"/>
          <p:cNvGrpSpPr>
            <a:grpSpLocks/>
          </p:cNvGrpSpPr>
          <p:nvPr/>
        </p:nvGrpSpPr>
        <p:grpSpPr bwMode="auto">
          <a:xfrm rot="-3214438">
            <a:off x="4658896" y="1975469"/>
            <a:ext cx="635000" cy="698500"/>
            <a:chOff x="3481" y="3030"/>
            <a:chExt cx="1115" cy="1118"/>
          </a:xfrm>
        </p:grpSpPr>
        <p:sp>
          <p:nvSpPr>
            <p:cNvPr id="36949" name="Freeform 353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0" name="Freeform 354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1" name="Freeform 355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2" name="Freeform 356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3" name="Freeform 357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4" name="Freeform 358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5" name="Freeform 359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6" name="Freeform 360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7" name="Freeform 361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8" name="Freeform 362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59" name="Freeform 363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0" name="Freeform 364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1" name="Freeform 365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2" name="Freeform 366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3" name="Freeform 367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4" name="Freeform 368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5" name="Freeform 369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6" name="Freeform 370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7" name="Freeform 371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8" name="Freeform 372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69" name="Freeform 373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0" name="Freeform 374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1" name="Freeform 375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2" name="Freeform 376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3" name="Freeform 377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4" name="Freeform 378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5" name="Freeform 379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6" name="Freeform 380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7" name="Freeform 381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8" name="Freeform 382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79" name="Freeform 383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0" name="Freeform 384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1" name="Freeform 385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2" name="Freeform 386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3" name="Freeform 387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4" name="Freeform 388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5" name="Freeform 389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6" name="Freeform 390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7" name="Freeform 391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8" name="Freeform 392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89" name="Freeform 393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0" name="Freeform 394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1" name="Freeform 395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2" name="Freeform 396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3" name="Freeform 397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4" name="Freeform 398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5" name="Freeform 399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6" name="Freeform 400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7" name="Freeform 401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8" name="Freeform 402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99" name="Freeform 403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0" name="Freeform 404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1" name="Freeform 405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2" name="Freeform 406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3" name="Freeform 407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4" name="Freeform 408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5" name="Freeform 409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6" name="Freeform 410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7" name="Freeform 411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8" name="Freeform 412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7009" name="Freeform 413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</p:grpSp>
      <p:grpSp>
        <p:nvGrpSpPr>
          <p:cNvPr id="36886" name="Group 414"/>
          <p:cNvGrpSpPr>
            <a:grpSpLocks/>
          </p:cNvGrpSpPr>
          <p:nvPr/>
        </p:nvGrpSpPr>
        <p:grpSpPr bwMode="auto">
          <a:xfrm rot="-3214438">
            <a:off x="4627146" y="2079979"/>
            <a:ext cx="635000" cy="698500"/>
            <a:chOff x="3481" y="3030"/>
            <a:chExt cx="1115" cy="1118"/>
          </a:xfrm>
        </p:grpSpPr>
        <p:sp>
          <p:nvSpPr>
            <p:cNvPr id="36888" name="Freeform 415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89" name="Freeform 416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0" name="Freeform 417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1" name="Freeform 418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2" name="Freeform 419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3" name="Freeform 420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4" name="Freeform 421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5" name="Freeform 422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6" name="Freeform 423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7" name="Freeform 424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8" name="Freeform 425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899" name="Freeform 426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0" name="Freeform 427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1" name="Freeform 428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2" name="Freeform 429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3" name="Freeform 430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4" name="Freeform 431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5" name="Freeform 432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6" name="Freeform 433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7" name="Freeform 434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8" name="Freeform 435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09" name="Freeform 436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0" name="Freeform 437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1" name="Freeform 438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2" name="Freeform 439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3" name="Freeform 440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4" name="Freeform 441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5" name="Freeform 442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6" name="Freeform 443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7" name="Freeform 444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8" name="Freeform 445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19" name="Freeform 446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0" name="Freeform 447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1" name="Freeform 448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2" name="Freeform 449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3" name="Freeform 450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4" name="Freeform 451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5" name="Freeform 452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6" name="Freeform 453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7" name="Freeform 454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8" name="Freeform 455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29" name="Freeform 456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0" name="Freeform 457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1" name="Freeform 458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2" name="Freeform 459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3" name="Freeform 460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4" name="Freeform 461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5" name="Freeform 462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6" name="Freeform 463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7" name="Freeform 464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8" name="Freeform 465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39" name="Freeform 466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0" name="Freeform 467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1" name="Freeform 468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2" name="Freeform 469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3" name="Freeform 470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4" name="Freeform 471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5" name="Freeform 472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6" name="Freeform 473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7" name="Freeform 474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  <p:sp>
          <p:nvSpPr>
            <p:cNvPr id="36948" name="Freeform 475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667">
                <a:latin typeface="Gill Sans Light"/>
                <a:cs typeface="Gill Sans Light"/>
              </a:endParaRPr>
            </a:p>
          </p:txBody>
        </p:sp>
      </p:grpSp>
      <p:pic>
        <p:nvPicPr>
          <p:cNvPr id="36887" name="Picture 481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396" y="1857729"/>
            <a:ext cx="149225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62" y="2599279"/>
            <a:ext cx="741503" cy="1224538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 flipV="1">
            <a:off x="1732460" y="2787566"/>
            <a:ext cx="603828" cy="530663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32541" y="2923547"/>
            <a:ext cx="920958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latin typeface="Gill Sans" charset="0"/>
                <a:ea typeface="Gill Sans" charset="0"/>
                <a:cs typeface="Gill Sans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200599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27AD-0532-3A43-AF86-FC91F5D1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5" y="304272"/>
            <a:ext cx="6794500" cy="1104636"/>
          </a:xfrm>
        </p:spPr>
        <p:txBody>
          <a:bodyPr/>
          <a:lstStyle/>
          <a:p>
            <a:r>
              <a:rPr lang="en-US" dirty="0"/>
              <a:t>Flashback: Range of Timescales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75406A-063A-DD49-9223-3D18ACE2A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4658" y="1600766"/>
            <a:ext cx="5657343" cy="326545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F6B4A-630F-7946-AB17-801995C425E0}"/>
              </a:ext>
            </a:extLst>
          </p:cNvPr>
          <p:cNvSpPr txBox="1"/>
          <p:nvPr/>
        </p:nvSpPr>
        <p:spPr>
          <a:xfrm>
            <a:off x="762000" y="2420860"/>
            <a:ext cx="2159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Jeff Dean: "Numbers Everyone Should Know"</a:t>
            </a:r>
          </a:p>
        </p:txBody>
      </p:sp>
    </p:spTree>
    <p:extLst>
      <p:ext uri="{BB962C8B-B14F-4D97-AF65-F5344CB8AC3E}">
        <p14:creationId xmlns:p14="http://schemas.microsoft.com/office/powerpoint/2010/main" val="337387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In a Picture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104886" y="3313910"/>
            <a:ext cx="444500" cy="123957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L3 Cache</a:t>
            </a:r>
            <a:br>
              <a:rPr lang="en-US" sz="1500" dirty="0">
                <a:latin typeface="+mj-lt"/>
                <a:ea typeface="Gill Sans" charset="0"/>
                <a:cs typeface="Gill Sans" charset="0"/>
              </a:rPr>
            </a:br>
            <a:r>
              <a:rPr lang="en-US" sz="1500" dirty="0">
                <a:latin typeface="+mj-lt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1357974" y="3712770"/>
            <a:ext cx="296333" cy="84071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270000" y="2327015"/>
            <a:ext cx="1682750" cy="10715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332178" y="2313786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270000" y="3471338"/>
            <a:ext cx="1682750" cy="108214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337469" y="3451494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741600" y="2182179"/>
            <a:ext cx="1095375" cy="240721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143000" y="1983057"/>
            <a:ext cx="2536032" cy="266170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717146" y="1998932"/>
            <a:ext cx="901659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2145788" y="4573328"/>
            <a:ext cx="4341813" cy="926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193106" y="2993957"/>
            <a:ext cx="808302" cy="158088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(DRAM)</a:t>
            </a:r>
          </a:p>
          <a:p>
            <a:endParaRPr lang="en-US" sz="15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336837" y="2574594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861344" y="2574593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862667" y="3712770"/>
            <a:ext cx="296333" cy="83456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430199" y="3574056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427553" y="2397983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5535100" y="2802386"/>
            <a:ext cx="952500" cy="17724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4193106" y="1892300"/>
            <a:ext cx="903438" cy="85515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23" y="2305746"/>
            <a:ext cx="1135178" cy="993280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66" y="1687853"/>
            <a:ext cx="1272186" cy="790094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679032" y="3580421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19501" y="31197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3679033" y="2123278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9501" y="16592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5029133" y="2054224"/>
            <a:ext cx="1799881" cy="135518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096544" y="2594244"/>
            <a:ext cx="586478" cy="115867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19648" y="1758856"/>
            <a:ext cx="63998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latin typeface="+mj-lt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230239" y="1944998"/>
            <a:ext cx="229198" cy="43665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44537" y="1983056"/>
            <a:ext cx="406307" cy="322689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3679031" y="2574593"/>
            <a:ext cx="51407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683000" y="2723365"/>
            <a:ext cx="89695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4531151" y="3059108"/>
            <a:ext cx="1594998" cy="718813"/>
          </a:xfrm>
          <a:prstGeom prst="curvedDown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solidFill>
                <a:schemeClr val="tx1"/>
              </a:solidFill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45365" y="3120124"/>
            <a:ext cx="1213730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DMA transfer</a:t>
            </a:r>
          </a:p>
        </p:txBody>
      </p:sp>
    </p:spTree>
    <p:extLst>
      <p:ext uri="{BB962C8B-B14F-4D97-AF65-F5344CB8AC3E}">
        <p14:creationId xmlns:p14="http://schemas.microsoft.com/office/powerpoint/2010/main" val="3001069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5F8F-D4C2-49D4-9379-72172588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Challenge: Range of Device Data Transfer Rates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609FFE-3CC6-4A40-9244-573CA5242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985" y="1676046"/>
            <a:ext cx="3877694" cy="3626115"/>
          </a:xfrm>
        </p:spPr>
        <p:txBody>
          <a:bodyPr/>
          <a:lstStyle/>
          <a:p>
            <a:r>
              <a:rPr lang="en-US" dirty="0"/>
              <a:t>Spans over </a:t>
            </a:r>
            <a:r>
              <a:rPr lang="en-US" b="1" dirty="0"/>
              <a:t>12 orders of magnitude</a:t>
            </a:r>
          </a:p>
          <a:p>
            <a:endParaRPr lang="en-US" dirty="0"/>
          </a:p>
          <a:p>
            <a:r>
              <a:rPr lang="en-US" dirty="0"/>
              <a:t>OS Goal: Low overhead for </a:t>
            </a:r>
            <a:r>
              <a:rPr lang="en-US" i="1" dirty="0"/>
              <a:t>fast</a:t>
            </a:r>
            <a:r>
              <a:rPr lang="en-US" dirty="0"/>
              <a:t> and </a:t>
            </a:r>
            <a:r>
              <a:rPr lang="en-US" i="1" dirty="0"/>
              <a:t>slow</a:t>
            </a:r>
            <a:r>
              <a:rPr lang="en-US" dirty="0"/>
              <a:t> devices</a:t>
            </a:r>
          </a:p>
        </p:txBody>
      </p:sp>
      <p:pic>
        <p:nvPicPr>
          <p:cNvPr id="7" name="Picture 4" descr="13">
            <a:extLst>
              <a:ext uri="{FF2B5EF4-FFF2-40B4-BE49-F238E27FC236}">
                <a16:creationId xmlns:a16="http://schemas.microsoft.com/office/drawing/2014/main" id="{A5979D7E-840E-444B-9371-F849D2AD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82" y="1850570"/>
            <a:ext cx="3663314" cy="300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974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955" y="3168061"/>
            <a:ext cx="5322752" cy="249634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</a:pPr>
            <a:r>
              <a:rPr lang="en-US" altLang="ko-KR" sz="2667" dirty="0">
                <a:ea typeface="굴림" charset="-127"/>
              </a:rPr>
              <a:t>CPU interacts with a 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</a:pPr>
            <a:r>
              <a:rPr lang="en-US" altLang="ko-KR" sz="2333" dirty="0">
                <a:ea typeface="굴림" charset="-127"/>
              </a:rPr>
              <a:t>Contains a set of registers that </a:t>
            </a:r>
            <a:br>
              <a:rPr lang="en-US" altLang="ko-KR" sz="2333" dirty="0">
                <a:ea typeface="굴림" charset="-127"/>
              </a:rPr>
            </a:br>
            <a:r>
              <a:rPr lang="en-US" altLang="ko-KR" sz="2333" dirty="0">
                <a:ea typeface="굴림" charset="-127"/>
              </a:rPr>
              <a:t>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</a:pPr>
            <a:r>
              <a:rPr lang="en-US" altLang="ko-KR" sz="2333" dirty="0">
                <a:ea typeface="굴림" charset="-127"/>
              </a:rPr>
              <a:t>May contain memory for request queues or bit-mapped images </a:t>
            </a:r>
          </a:p>
          <a:p>
            <a:pPr marL="0" indent="0">
              <a:lnSpc>
                <a:spcPct val="80000"/>
              </a:lnSpc>
              <a:spcBef>
                <a:spcPct val="10000"/>
              </a:spcBef>
              <a:buNone/>
            </a:pPr>
            <a:endParaRPr lang="en-US" altLang="ko-KR" sz="2667" dirty="0">
              <a:ea typeface="굴림" charset="-127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75954" y="203579"/>
            <a:ext cx="7608092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a typeface="굴림" charset="-127"/>
              </a:rPr>
              <a:t>How does the processor talk to the device?</a:t>
            </a:r>
          </a:p>
        </p:txBody>
      </p:sp>
      <p:grpSp>
        <p:nvGrpSpPr>
          <p:cNvPr id="838761" name="Group 105"/>
          <p:cNvGrpSpPr>
            <a:grpSpLocks/>
          </p:cNvGrpSpPr>
          <p:nvPr/>
        </p:nvGrpSpPr>
        <p:grpSpPr bwMode="auto">
          <a:xfrm>
            <a:off x="5578741" y="897118"/>
            <a:ext cx="2717271" cy="3226595"/>
            <a:chOff x="3641" y="336"/>
            <a:chExt cx="2054" cy="2439"/>
          </a:xfrm>
        </p:grpSpPr>
        <p:grpSp>
          <p:nvGrpSpPr>
            <p:cNvPr id="30749" name="Group 94"/>
            <p:cNvGrpSpPr>
              <a:grpSpLocks/>
            </p:cNvGrpSpPr>
            <p:nvPr/>
          </p:nvGrpSpPr>
          <p:grpSpPr bwMode="auto">
            <a:xfrm>
              <a:off x="3641" y="816"/>
              <a:ext cx="2054" cy="1959"/>
              <a:chOff x="2302" y="880"/>
              <a:chExt cx="2054" cy="1959"/>
            </a:xfrm>
          </p:grpSpPr>
          <p:sp>
            <p:nvSpPr>
              <p:cNvPr id="30751" name="Rectangle 58"/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/>
              <a:lstStyle/>
              <a:p>
                <a:pPr marL="190492" indent="-190492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190492" indent="-190492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30752" name="Group 66"/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30758" name="Rectangle 59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30759" name="Rectangle 60"/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30760" name="Rectangle 61"/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30761" name="Rectangle 62"/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30753" name="Rectangle 63"/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30754" name="Text Box 64"/>
              <p:cNvSpPr txBox="1">
                <a:spLocks noChangeArrowheads="1"/>
              </p:cNvSpPr>
              <p:nvPr/>
            </p:nvSpPr>
            <p:spPr bwMode="auto">
              <a:xfrm>
                <a:off x="2373" y="2233"/>
                <a:ext cx="766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Registers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30755" name="Rectangle 65"/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190492" indent="-190492" algn="ctr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30756" name="Text Box 69"/>
              <p:cNvSpPr txBox="1">
                <a:spLocks noChangeArrowheads="1"/>
              </p:cNvSpPr>
              <p:nvPr/>
            </p:nvSpPr>
            <p:spPr bwMode="auto">
              <a:xfrm>
                <a:off x="3077" y="2433"/>
                <a:ext cx="1279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 dirty="0">
                    <a:latin typeface="+mj-lt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 dirty="0">
                    <a:latin typeface="+mj-lt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30757" name="Rectangle 78"/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Bus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30750" name="Picture 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8762" name="Group 106"/>
          <p:cNvGrpSpPr>
            <a:grpSpLocks/>
          </p:cNvGrpSpPr>
          <p:nvPr/>
        </p:nvGrpSpPr>
        <p:grpSpPr bwMode="auto">
          <a:xfrm>
            <a:off x="2377856" y="1757017"/>
            <a:ext cx="3204288" cy="969699"/>
            <a:chOff x="1221" y="986"/>
            <a:chExt cx="2407" cy="733"/>
          </a:xfrm>
        </p:grpSpPr>
        <p:sp>
          <p:nvSpPr>
            <p:cNvPr id="30747" name="Line 87"/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45" name="Freeform 83"/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46" name="Text Box 84"/>
            <p:cNvSpPr txBox="1">
              <a:spLocks noChangeArrowheads="1"/>
            </p:cNvSpPr>
            <p:nvPr/>
          </p:nvSpPr>
          <p:spPr bwMode="auto">
            <a:xfrm>
              <a:off x="2917" y="986"/>
              <a:ext cx="67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500" b="0">
                  <a:latin typeface="+mj-lt"/>
                  <a:ea typeface="Gill Sans" charset="0"/>
                  <a:cs typeface="Gill Sans" charset="0"/>
                </a:rPr>
                <a:t>Address +</a:t>
              </a:r>
              <a:endParaRPr lang="en-US" sz="1500" b="0" dirty="0">
                <a:latin typeface="+mj-lt"/>
                <a:ea typeface="Gill Sans" charset="0"/>
                <a:cs typeface="Gill Sans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1500" b="0" dirty="0">
                  <a:latin typeface="+mj-lt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748" name="Text Box 89"/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500" b="0">
                  <a:latin typeface="+mj-lt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838760" name="Group 104"/>
          <p:cNvGrpSpPr>
            <a:grpSpLocks/>
          </p:cNvGrpSpPr>
          <p:nvPr/>
        </p:nvGrpSpPr>
        <p:grpSpPr bwMode="auto">
          <a:xfrm>
            <a:off x="1460501" y="960618"/>
            <a:ext cx="4601104" cy="1019969"/>
            <a:chOff x="528" y="384"/>
            <a:chExt cx="3478" cy="771"/>
          </a:xfrm>
        </p:grpSpPr>
        <p:sp>
          <p:nvSpPr>
            <p:cNvPr id="30739" name="Rectangle 9"/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grpSp>
          <p:nvGrpSpPr>
            <p:cNvPr id="30740" name="Group 102"/>
            <p:cNvGrpSpPr>
              <a:grpSpLocks/>
            </p:cNvGrpSpPr>
            <p:nvPr/>
          </p:nvGrpSpPr>
          <p:grpSpPr bwMode="auto">
            <a:xfrm>
              <a:off x="528" y="384"/>
              <a:ext cx="3431" cy="771"/>
              <a:chOff x="528" y="384"/>
              <a:chExt cx="3431" cy="771"/>
            </a:xfrm>
          </p:grpSpPr>
          <p:sp>
            <p:nvSpPr>
              <p:cNvPr id="30741" name="Freeform 100"/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endParaRPr lang="en-US" sz="1667">
                  <a:latin typeface="+mj-lt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2" name="Rectangle 11"/>
              <p:cNvSpPr>
                <a:spLocks noChangeArrowheads="1"/>
              </p:cNvSpPr>
              <p:nvPr/>
            </p:nvSpPr>
            <p:spPr bwMode="auto">
              <a:xfrm>
                <a:off x="1632" y="384"/>
                <a:ext cx="145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407" tIns="37042" rIns="75407" bIns="37042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30743" name="Oval 86"/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30744" name="Rectangle 101"/>
              <p:cNvSpPr>
                <a:spLocks noChangeArrowheads="1"/>
              </p:cNvSpPr>
              <p:nvPr/>
            </p:nvSpPr>
            <p:spPr bwMode="auto">
              <a:xfrm>
                <a:off x="3344" y="416"/>
                <a:ext cx="615" cy="3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407" tIns="37042" rIns="75407" bIns="37042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838759" name="Group 103"/>
          <p:cNvGrpSpPr>
            <a:grpSpLocks/>
          </p:cNvGrpSpPr>
          <p:nvPr/>
        </p:nvGrpSpPr>
        <p:grpSpPr bwMode="auto">
          <a:xfrm>
            <a:off x="1397001" y="1214618"/>
            <a:ext cx="3429001" cy="1587500"/>
            <a:chOff x="480" y="576"/>
            <a:chExt cx="2592" cy="1200"/>
          </a:xfrm>
        </p:grpSpPr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34" name="Rectangle 85"/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500">
                  <a:latin typeface="+mj-lt"/>
                  <a:ea typeface="Gill Sans" charset="0"/>
                  <a:cs typeface="Gill Sans" charset="0"/>
                </a:rPr>
                <a:t>Interrupt</a:t>
              </a:r>
            </a:p>
            <a:p>
              <a:pPr marL="190492" indent="-190492" algn="ctr"/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30735" name="Oval 93"/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Bus</a:t>
              </a:r>
            </a:p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6" name="Oval 95"/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Bus</a:t>
              </a:r>
            </a:p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7" name="Line 96"/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38" name="Line 88"/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38765" name="Group 109"/>
          <p:cNvGrpSpPr>
            <a:grpSpLocks/>
          </p:cNvGrpSpPr>
          <p:nvPr/>
        </p:nvGrpSpPr>
        <p:grpSpPr bwMode="auto">
          <a:xfrm>
            <a:off x="2667000" y="1849618"/>
            <a:ext cx="1778000" cy="645584"/>
            <a:chOff x="1440" y="1056"/>
            <a:chExt cx="1344" cy="488"/>
          </a:xfrm>
        </p:grpSpPr>
        <p:grpSp>
          <p:nvGrpSpPr>
            <p:cNvPr id="30729" name="Group 107"/>
            <p:cNvGrpSpPr>
              <a:grpSpLocks/>
            </p:cNvGrpSpPr>
            <p:nvPr/>
          </p:nvGrpSpPr>
          <p:grpSpPr bwMode="auto">
            <a:xfrm>
              <a:off x="1440" y="1056"/>
              <a:ext cx="931" cy="488"/>
              <a:chOff x="1440" y="1056"/>
              <a:chExt cx="931" cy="488"/>
            </a:xfrm>
          </p:grpSpPr>
          <p:sp>
            <p:nvSpPr>
              <p:cNvPr id="30731" name="Text Box 97"/>
              <p:cNvSpPr txBox="1">
                <a:spLocks noChangeArrowheads="1"/>
              </p:cNvSpPr>
              <p:nvPr/>
            </p:nvSpPr>
            <p:spPr bwMode="auto">
              <a:xfrm>
                <a:off x="1440" y="1138"/>
                <a:ext cx="931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30732" name="Line 98"/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endParaRPr lang="en-US" sz="1667">
                  <a:latin typeface="+mj-lt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730" name="Line 108"/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50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65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1741" y="3168061"/>
            <a:ext cx="5136965" cy="249634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</a:pPr>
            <a:r>
              <a:rPr lang="en-US" altLang="ko-KR" sz="2667" dirty="0">
                <a:ea typeface="굴림" charset="-127"/>
              </a:rPr>
              <a:t>Processor accesses controller’s registers in two ways</a:t>
            </a:r>
          </a:p>
          <a:p>
            <a:pPr marL="761970" lvl="1" indent="-380985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altLang="ko-KR" dirty="0">
                <a:ea typeface="굴림" charset="-127"/>
              </a:rPr>
              <a:t>I/O-specific instructions: </a:t>
            </a:r>
            <a:r>
              <a:rPr lang="en-US" altLang="ko-KR" dirty="0">
                <a:latin typeface="Consolas" panose="020B0609020204030204" pitchFamily="49" charset="0"/>
                <a:ea typeface="굴림" charset="-127"/>
              </a:rPr>
              <a:t>in</a:t>
            </a:r>
            <a:r>
              <a:rPr lang="en-US" altLang="ko-KR" dirty="0">
                <a:ea typeface="굴림" charset="-127"/>
              </a:rPr>
              <a:t>/</a:t>
            </a:r>
            <a:r>
              <a:rPr lang="en-US" altLang="ko-KR" dirty="0">
                <a:latin typeface="Consolas" panose="020B0609020204030204" pitchFamily="49" charset="0"/>
                <a:ea typeface="굴림" charset="-127"/>
              </a:rPr>
              <a:t>out</a:t>
            </a:r>
          </a:p>
          <a:p>
            <a:pPr marL="1142954" lvl="2" indent="-380985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altLang="ko-KR" dirty="0">
                <a:latin typeface="+mj-lt"/>
                <a:ea typeface="굴림" charset="-127"/>
              </a:rPr>
              <a:t>Intel: </a:t>
            </a:r>
            <a:r>
              <a:rPr lang="en-US" altLang="ko-KR" dirty="0">
                <a:latin typeface="Consolas" panose="020B0609020204030204" pitchFamily="49" charset="0"/>
                <a:ea typeface="굴림" charset="-127"/>
              </a:rPr>
              <a:t>out 0x21, AL</a:t>
            </a:r>
          </a:p>
          <a:p>
            <a:pPr marL="761970" lvl="1" indent="-380985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altLang="ko-KR" dirty="0">
                <a:ea typeface="굴림" charset="-127"/>
              </a:rPr>
              <a:t>Memory/mapped I/O: </a:t>
            </a:r>
            <a:r>
              <a:rPr lang="en-US" altLang="ko-KR" dirty="0">
                <a:latin typeface="Consolas" panose="020B0609020204030204" pitchFamily="49" charset="0"/>
                <a:ea typeface="굴림" charset="-127"/>
              </a:rPr>
              <a:t>load</a:t>
            </a:r>
            <a:r>
              <a:rPr lang="en-US" altLang="ko-KR" dirty="0">
                <a:ea typeface="굴림" charset="-127"/>
              </a:rPr>
              <a:t> or </a:t>
            </a:r>
            <a:r>
              <a:rPr lang="en-US" altLang="ko-KR" dirty="0">
                <a:latin typeface="Consolas" panose="020B0609020204030204" pitchFamily="49" charset="0"/>
                <a:ea typeface="굴림" charset="-127"/>
              </a:rPr>
              <a:t>store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  <a:spcAft>
                <a:spcPts val="1000"/>
              </a:spcAft>
            </a:pPr>
            <a:r>
              <a:rPr lang="en-US" altLang="ko-KR" dirty="0">
                <a:ea typeface="굴림" charset="-127"/>
              </a:rPr>
              <a:t>Registers appear in physical address space</a:t>
            </a:r>
          </a:p>
          <a:p>
            <a:pPr marL="0" indent="0">
              <a:lnSpc>
                <a:spcPct val="80000"/>
              </a:lnSpc>
              <a:spcBef>
                <a:spcPct val="10000"/>
              </a:spcBef>
              <a:buNone/>
            </a:pPr>
            <a:endParaRPr lang="en-US" altLang="ko-KR" sz="2667" dirty="0">
              <a:ea typeface="굴림" charset="-127"/>
            </a:endParaRPr>
          </a:p>
        </p:txBody>
      </p:sp>
      <p:grpSp>
        <p:nvGrpSpPr>
          <p:cNvPr id="838761" name="Group 105"/>
          <p:cNvGrpSpPr>
            <a:grpSpLocks/>
          </p:cNvGrpSpPr>
          <p:nvPr/>
        </p:nvGrpSpPr>
        <p:grpSpPr bwMode="auto">
          <a:xfrm>
            <a:off x="5578741" y="897118"/>
            <a:ext cx="2717271" cy="3226595"/>
            <a:chOff x="3641" y="336"/>
            <a:chExt cx="2054" cy="2439"/>
          </a:xfrm>
        </p:grpSpPr>
        <p:grpSp>
          <p:nvGrpSpPr>
            <p:cNvPr id="30749" name="Group 94"/>
            <p:cNvGrpSpPr>
              <a:grpSpLocks/>
            </p:cNvGrpSpPr>
            <p:nvPr/>
          </p:nvGrpSpPr>
          <p:grpSpPr bwMode="auto">
            <a:xfrm>
              <a:off x="3641" y="816"/>
              <a:ext cx="2054" cy="1959"/>
              <a:chOff x="2302" y="880"/>
              <a:chExt cx="2054" cy="1959"/>
            </a:xfrm>
          </p:grpSpPr>
          <p:sp>
            <p:nvSpPr>
              <p:cNvPr id="30751" name="Rectangle 58"/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/>
              <a:lstStyle/>
              <a:p>
                <a:pPr marL="190492" indent="-190492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190492" indent="-190492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30752" name="Group 66"/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30758" name="Rectangle 59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30759" name="Rectangle 60"/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30760" name="Rectangle 61"/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30761" name="Rectangle 62"/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398" tIns="37038" rIns="75398" bIns="37038" anchor="ctr"/>
                <a:lstStyle/>
                <a:p>
                  <a:pPr marL="190492" indent="-190492"/>
                  <a:r>
                    <a:rPr lang="en-US" sz="1500">
                      <a:latin typeface="+mj-lt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30753" name="Rectangle 63"/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30754" name="Text Box 64"/>
              <p:cNvSpPr txBox="1">
                <a:spLocks noChangeArrowheads="1"/>
              </p:cNvSpPr>
              <p:nvPr/>
            </p:nvSpPr>
            <p:spPr bwMode="auto">
              <a:xfrm>
                <a:off x="2373" y="2233"/>
                <a:ext cx="766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Registers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30755" name="Rectangle 65"/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190492" indent="-190492" algn="ctr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30756" name="Text Box 69"/>
              <p:cNvSpPr txBox="1">
                <a:spLocks noChangeArrowheads="1"/>
              </p:cNvSpPr>
              <p:nvPr/>
            </p:nvSpPr>
            <p:spPr bwMode="auto">
              <a:xfrm>
                <a:off x="3077" y="2433"/>
                <a:ext cx="1279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 dirty="0">
                    <a:latin typeface="+mj-lt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 dirty="0">
                    <a:latin typeface="+mj-lt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30757" name="Rectangle 78"/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Bus</a:t>
                </a:r>
              </a:p>
              <a:p>
                <a:pPr marL="190492" indent="-190492" algn="ctr"/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30750" name="Picture 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8762" name="Group 106"/>
          <p:cNvGrpSpPr>
            <a:grpSpLocks/>
          </p:cNvGrpSpPr>
          <p:nvPr/>
        </p:nvGrpSpPr>
        <p:grpSpPr bwMode="auto">
          <a:xfrm>
            <a:off x="2377856" y="1757017"/>
            <a:ext cx="3204288" cy="969699"/>
            <a:chOff x="1221" y="986"/>
            <a:chExt cx="2407" cy="733"/>
          </a:xfrm>
        </p:grpSpPr>
        <p:sp>
          <p:nvSpPr>
            <p:cNvPr id="30747" name="Line 87"/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45" name="Freeform 83"/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46" name="Text Box 84"/>
            <p:cNvSpPr txBox="1">
              <a:spLocks noChangeArrowheads="1"/>
            </p:cNvSpPr>
            <p:nvPr/>
          </p:nvSpPr>
          <p:spPr bwMode="auto">
            <a:xfrm>
              <a:off x="2917" y="986"/>
              <a:ext cx="67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500" b="0">
                  <a:latin typeface="+mj-lt"/>
                  <a:ea typeface="Gill Sans" charset="0"/>
                  <a:cs typeface="Gill Sans" charset="0"/>
                </a:rPr>
                <a:t>Address +</a:t>
              </a:r>
              <a:endParaRPr lang="en-US" sz="1500" b="0" dirty="0">
                <a:latin typeface="+mj-lt"/>
                <a:ea typeface="Gill Sans" charset="0"/>
                <a:cs typeface="Gill Sans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1500" b="0" dirty="0">
                  <a:latin typeface="+mj-lt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748" name="Text Box 89"/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500" b="0">
                  <a:latin typeface="+mj-lt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838760" name="Group 104"/>
          <p:cNvGrpSpPr>
            <a:grpSpLocks/>
          </p:cNvGrpSpPr>
          <p:nvPr/>
        </p:nvGrpSpPr>
        <p:grpSpPr bwMode="auto">
          <a:xfrm>
            <a:off x="1460501" y="960618"/>
            <a:ext cx="4601104" cy="1019969"/>
            <a:chOff x="528" y="384"/>
            <a:chExt cx="3478" cy="771"/>
          </a:xfrm>
        </p:grpSpPr>
        <p:sp>
          <p:nvSpPr>
            <p:cNvPr id="30739" name="Rectangle 9"/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grpSp>
          <p:nvGrpSpPr>
            <p:cNvPr id="30740" name="Group 102"/>
            <p:cNvGrpSpPr>
              <a:grpSpLocks/>
            </p:cNvGrpSpPr>
            <p:nvPr/>
          </p:nvGrpSpPr>
          <p:grpSpPr bwMode="auto">
            <a:xfrm>
              <a:off x="528" y="384"/>
              <a:ext cx="3431" cy="771"/>
              <a:chOff x="528" y="384"/>
              <a:chExt cx="3431" cy="771"/>
            </a:xfrm>
          </p:grpSpPr>
          <p:sp>
            <p:nvSpPr>
              <p:cNvPr id="30741" name="Freeform 100"/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endParaRPr lang="en-US" sz="1667">
                  <a:latin typeface="+mj-lt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2" name="Rectangle 11"/>
              <p:cNvSpPr>
                <a:spLocks noChangeArrowheads="1"/>
              </p:cNvSpPr>
              <p:nvPr/>
            </p:nvSpPr>
            <p:spPr bwMode="auto">
              <a:xfrm>
                <a:off x="1632" y="384"/>
                <a:ext cx="145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407" tIns="37042" rIns="75407" bIns="37042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30743" name="Oval 86"/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pPr marL="190492" indent="-190492"/>
                <a:r>
                  <a:rPr lang="en-US" sz="1667">
                    <a:latin typeface="+mj-lt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30744" name="Rectangle 101"/>
              <p:cNvSpPr>
                <a:spLocks noChangeArrowheads="1"/>
              </p:cNvSpPr>
              <p:nvPr/>
            </p:nvSpPr>
            <p:spPr bwMode="auto">
              <a:xfrm>
                <a:off x="3344" y="416"/>
                <a:ext cx="615" cy="3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407" tIns="37042" rIns="75407" bIns="37042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500">
                    <a:latin typeface="+mj-lt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838759" name="Group 103"/>
          <p:cNvGrpSpPr>
            <a:grpSpLocks/>
          </p:cNvGrpSpPr>
          <p:nvPr/>
        </p:nvGrpSpPr>
        <p:grpSpPr bwMode="auto">
          <a:xfrm>
            <a:off x="1397001" y="1214618"/>
            <a:ext cx="3429001" cy="1587500"/>
            <a:chOff x="480" y="576"/>
            <a:chExt cx="2592" cy="1200"/>
          </a:xfrm>
        </p:grpSpPr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34" name="Rectangle 85"/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500">
                  <a:latin typeface="+mj-lt"/>
                  <a:ea typeface="Gill Sans" charset="0"/>
                  <a:cs typeface="Gill Sans" charset="0"/>
                </a:rPr>
                <a:t>Interrupt</a:t>
              </a:r>
            </a:p>
            <a:p>
              <a:pPr marL="190492" indent="-190492" algn="ctr"/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30735" name="Oval 93"/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Bus</a:t>
              </a:r>
            </a:p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6" name="Oval 95"/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Bus</a:t>
              </a:r>
            </a:p>
            <a:p>
              <a:pPr marL="190492" indent="-190492" algn="ctr"/>
              <a:r>
                <a:rPr lang="en-US" sz="1333" dirty="0">
                  <a:latin typeface="+mj-lt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7" name="Line 96"/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738" name="Line 88"/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38765" name="Group 109"/>
          <p:cNvGrpSpPr>
            <a:grpSpLocks/>
          </p:cNvGrpSpPr>
          <p:nvPr/>
        </p:nvGrpSpPr>
        <p:grpSpPr bwMode="auto">
          <a:xfrm>
            <a:off x="2667000" y="1849618"/>
            <a:ext cx="1778000" cy="645584"/>
            <a:chOff x="1440" y="1056"/>
            <a:chExt cx="1344" cy="488"/>
          </a:xfrm>
        </p:grpSpPr>
        <p:grpSp>
          <p:nvGrpSpPr>
            <p:cNvPr id="30729" name="Group 107"/>
            <p:cNvGrpSpPr>
              <a:grpSpLocks/>
            </p:cNvGrpSpPr>
            <p:nvPr/>
          </p:nvGrpSpPr>
          <p:grpSpPr bwMode="auto">
            <a:xfrm>
              <a:off x="1440" y="1056"/>
              <a:ext cx="931" cy="488"/>
              <a:chOff x="1440" y="1056"/>
              <a:chExt cx="931" cy="488"/>
            </a:xfrm>
          </p:grpSpPr>
          <p:sp>
            <p:nvSpPr>
              <p:cNvPr id="30731" name="Text Box 97"/>
              <p:cNvSpPr txBox="1">
                <a:spLocks noChangeArrowheads="1"/>
              </p:cNvSpPr>
              <p:nvPr/>
            </p:nvSpPr>
            <p:spPr bwMode="auto">
              <a:xfrm>
                <a:off x="1440" y="1138"/>
                <a:ext cx="931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500" b="0">
                    <a:latin typeface="+mj-lt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30732" name="Line 98"/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/>
              <a:p>
                <a:endParaRPr lang="en-US" sz="1667">
                  <a:latin typeface="+mj-lt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730" name="Line 108"/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sp>
        <p:nvSpPr>
          <p:cNvPr id="44" name="Rectangle 2">
            <a:extLst>
              <a:ext uri="{FF2B5EF4-FFF2-40B4-BE49-F238E27FC236}">
                <a16:creationId xmlns:a16="http://schemas.microsoft.com/office/drawing/2014/main" id="{83EC4DCB-3D7E-464C-9677-F0C61C3F45E3}"/>
              </a:ext>
            </a:extLst>
          </p:cNvPr>
          <p:cNvSpPr txBox="1">
            <a:spLocks noChangeArrowheads="1"/>
          </p:cNvSpPr>
          <p:nvPr/>
        </p:nvSpPr>
        <p:spPr>
          <a:xfrm>
            <a:off x="175954" y="203579"/>
            <a:ext cx="7608092" cy="44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002F6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altLang="ko-KR">
                <a:ea typeface="굴림" charset="-127"/>
              </a:rPr>
              <a:t>How does the processor talk to the device?</a:t>
            </a:r>
            <a:endParaRPr lang="en-US" altLang="ko-KR" dirty="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935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307577" y="191023"/>
            <a:ext cx="7366000" cy="444500"/>
          </a:xfrm>
        </p:spPr>
        <p:txBody>
          <a:bodyPr>
            <a:normAutofit fontScale="90000"/>
          </a:bodyPr>
          <a:lstStyle/>
          <a:p>
            <a:r>
              <a:rPr lang="en-US" dirty="0"/>
              <a:t>Ex: Memory-Mapped Display Controller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5000" y="825500"/>
            <a:ext cx="5144823" cy="4889500"/>
          </a:xfrm>
        </p:spPr>
        <p:txBody>
          <a:bodyPr>
            <a:normAutofit/>
          </a:bodyPr>
          <a:lstStyle/>
          <a:p>
            <a:r>
              <a:rPr lang="en-US" sz="1700" dirty="0"/>
              <a:t>Hardware maps control registers and display memory into physical address space</a:t>
            </a:r>
          </a:p>
          <a:p>
            <a:r>
              <a:rPr lang="en-US" sz="1700" dirty="0"/>
              <a:t>Addresses set at boot time (on modern OSs)</a:t>
            </a:r>
          </a:p>
          <a:p>
            <a:r>
              <a:rPr lang="en-US" sz="1700" dirty="0"/>
              <a:t>Simply writing to display memory (“frame buffer”</a:t>
            </a:r>
            <a:r>
              <a:rPr lang="en-US" altLang="ja-JP" sz="1700" dirty="0"/>
              <a:t>) changes image on screen</a:t>
            </a:r>
          </a:p>
          <a:p>
            <a:pPr lvl="1"/>
            <a:r>
              <a:rPr lang="en-US" sz="1700" dirty="0" err="1"/>
              <a:t>Addr</a:t>
            </a:r>
            <a:r>
              <a:rPr lang="en-US" sz="1700" dirty="0"/>
              <a:t>: 0x8000F000 — 0x8000FFFF</a:t>
            </a:r>
          </a:p>
          <a:p>
            <a:r>
              <a:rPr lang="en-US" sz="1700" dirty="0"/>
              <a:t>Writing graphics description to </a:t>
            </a:r>
            <a:r>
              <a:rPr lang="en-US" sz="1700" dirty="0" err="1"/>
              <a:t>cmd</a:t>
            </a:r>
            <a:r>
              <a:rPr lang="en-US" sz="1700" dirty="0"/>
              <a:t> queue</a:t>
            </a:r>
          </a:p>
          <a:p>
            <a:pPr lvl="1"/>
            <a:r>
              <a:rPr lang="en-US" sz="1700" dirty="0"/>
              <a:t>Set of triangles describing some scene</a:t>
            </a:r>
          </a:p>
          <a:p>
            <a:pPr lvl="1"/>
            <a:r>
              <a:rPr lang="en-US" sz="1700" dirty="0" err="1"/>
              <a:t>Addr</a:t>
            </a:r>
            <a:r>
              <a:rPr lang="en-US" sz="1700" dirty="0"/>
              <a:t>: 0x80010000 — 0x8001FFFF</a:t>
            </a:r>
          </a:p>
          <a:p>
            <a:r>
              <a:rPr lang="en-US" sz="1700" dirty="0"/>
              <a:t>Writing to the command register may cause on-board graphics hardware to do something</a:t>
            </a:r>
          </a:p>
          <a:p>
            <a:pPr lvl="2"/>
            <a:r>
              <a:rPr lang="en-US" sz="1700" dirty="0"/>
              <a:t>Process current command queue</a:t>
            </a:r>
          </a:p>
          <a:p>
            <a:pPr lvl="2"/>
            <a:r>
              <a:rPr lang="en-US" sz="1700" dirty="0" err="1"/>
              <a:t>Addr</a:t>
            </a:r>
            <a:r>
              <a:rPr lang="en-US" sz="1700" dirty="0"/>
              <a:t>: 0x0007F004</a:t>
            </a:r>
          </a:p>
          <a:p>
            <a:r>
              <a:rPr lang="en-US" sz="1700" dirty="0"/>
              <a:t>Can protect with address translation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8079"/>
            <a:ext cx="986896" cy="129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6017947" y="997340"/>
            <a:ext cx="2243667" cy="4667250"/>
            <a:chOff x="3685" y="572"/>
            <a:chExt cx="1696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398" tIns="37038" rIns="75398" bIns="37038" anchor="ctr"/>
            <a:lstStyle/>
            <a:p>
              <a:endParaRPr lang="en-US" sz="1500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398" tIns="37038" rIns="75398" bIns="37038" anchor="ctr"/>
            <a:lstStyle/>
            <a:p>
              <a:pPr marL="190492" indent="-190492">
                <a:spcBef>
                  <a:spcPct val="0"/>
                </a:spcBef>
              </a:pPr>
              <a:r>
                <a:rPr lang="en-US" sz="1500">
                  <a:latin typeface="Helvetica" charset="0"/>
                </a:rPr>
                <a:t>Display</a:t>
              </a:r>
            </a:p>
            <a:p>
              <a:pPr marL="190492" indent="-190492">
                <a:spcBef>
                  <a:spcPct val="0"/>
                </a:spcBef>
              </a:pPr>
              <a:r>
                <a:rPr lang="en-US" sz="1500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3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333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333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89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833" dirty="0">
                  <a:latin typeface="Helvetica" charset="0"/>
                </a:rPr>
                <a:t>Physical </a:t>
              </a:r>
            </a:p>
            <a:p>
              <a:r>
                <a:rPr lang="en-US" sz="1833" dirty="0">
                  <a:latin typeface="Helvetica" charset="0"/>
                </a:rPr>
                <a:t>Address</a:t>
              </a:r>
            </a:p>
            <a:p>
              <a:r>
                <a:rPr lang="en-US" sz="1833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398" tIns="37038" rIns="75398" bIns="37038" anchor="ctr"/>
            <a:lstStyle/>
            <a:p>
              <a:pPr marL="190492" indent="-190492"/>
              <a:r>
                <a:rPr lang="en-US" sz="1500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3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333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398" tIns="37038" rIns="75398" bIns="37038" anchor="ctr"/>
            <a:lstStyle/>
            <a:p>
              <a:pPr marL="190492" indent="-190492"/>
              <a:r>
                <a:rPr lang="en-US" sz="1500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3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333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398" tIns="37038" rIns="75398" bIns="37038" anchor="ctr"/>
            <a:lstStyle/>
            <a:p>
              <a:pPr marL="190492" indent="-190492">
                <a:spcBef>
                  <a:spcPct val="0"/>
                </a:spcBef>
              </a:pPr>
              <a:r>
                <a:rPr lang="en-US" sz="1500">
                  <a:latin typeface="Helvetica" charset="0"/>
                </a:rPr>
                <a:t>Graphics</a:t>
              </a:r>
            </a:p>
            <a:p>
              <a:pPr marL="190492" indent="-190492">
                <a:spcBef>
                  <a:spcPct val="0"/>
                </a:spcBef>
              </a:pPr>
              <a:r>
                <a:rPr lang="en-US" sz="1500">
                  <a:latin typeface="Helvetica" charset="0"/>
                </a:rPr>
                <a:t>Command</a:t>
              </a:r>
            </a:p>
            <a:p>
              <a:pPr marL="190492" indent="-190492">
                <a:spcBef>
                  <a:spcPct val="0"/>
                </a:spcBef>
              </a:pPr>
              <a:r>
                <a:rPr lang="en-US" sz="1500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333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485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8774-4C5A-48B8-8F1C-05D825E5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Transferring Data to/from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09175-781E-401A-90B8-6872451EE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Programmed I/O</a:t>
            </a:r>
            <a:r>
              <a:rPr lang="en-US" dirty="0"/>
              <a:t>: Processor reads/writes data from/to device registers</a:t>
            </a:r>
          </a:p>
          <a:p>
            <a:pPr lvl="1"/>
            <a:r>
              <a:rPr lang="en-US" dirty="0"/>
              <a:t>Pro: Simple hardware (control and data interfaces are the same)</a:t>
            </a:r>
          </a:p>
          <a:p>
            <a:pPr lvl="1"/>
            <a:r>
              <a:rPr lang="en-US" dirty="0"/>
              <a:t>Con: I/O can consume </a:t>
            </a:r>
            <a:r>
              <a:rPr lang="en-US" b="1" dirty="0"/>
              <a:t>a lot of CPU time</a:t>
            </a:r>
          </a:p>
          <a:p>
            <a:r>
              <a:rPr lang="en-US" b="1" dirty="0"/>
              <a:t>Direct Memory Access (DMA)</a:t>
            </a:r>
            <a:r>
              <a:rPr lang="en-US" dirty="0"/>
              <a:t>: I/O controller reads/writes from/to RAM without CPU</a:t>
            </a:r>
          </a:p>
          <a:p>
            <a:pPr lvl="1"/>
            <a:r>
              <a:rPr lang="en-US" dirty="0"/>
              <a:t>OS specifies physical address range to use via device controller registers</a:t>
            </a:r>
          </a:p>
          <a:p>
            <a:pPr lvl="1"/>
            <a:r>
              <a:rPr lang="en-US" dirty="0"/>
              <a:t>Pro: CPU can now do other things during large I/O ops</a:t>
            </a:r>
          </a:p>
        </p:txBody>
      </p:sp>
    </p:spTree>
    <p:extLst>
      <p:ext uri="{BB962C8B-B14F-4D97-AF65-F5344CB8AC3E}">
        <p14:creationId xmlns:p14="http://schemas.microsoft.com/office/powerpoint/2010/main" val="254598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8774-4C5A-48B8-8F1C-05D825E5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Transferring Data: DMA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6A33D38-F8D0-496F-91D2-3417AA7E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1700395" y="1390681"/>
            <a:ext cx="5743210" cy="383199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FF04B77-C667-4AF0-B3FD-C6616F20C940}"/>
              </a:ext>
            </a:extLst>
          </p:cNvPr>
          <p:cNvGrpSpPr/>
          <p:nvPr/>
        </p:nvGrpSpPr>
        <p:grpSpPr>
          <a:xfrm>
            <a:off x="5568436" y="1590434"/>
            <a:ext cx="284778" cy="300082"/>
            <a:chOff x="7848600" y="1868382"/>
            <a:chExt cx="341733" cy="36009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441821A-60D5-49E9-A286-8D8594F1B61F}"/>
                </a:ext>
              </a:extLst>
            </p:cNvPr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b="1" dirty="0">
                <a:latin typeface="Comic Sans MS" pitchFamily="66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CB641D-F0EE-4000-AAC4-0EC8B329ACFD}"/>
                </a:ext>
              </a:extLst>
            </p:cNvPr>
            <p:cNvSpPr txBox="1"/>
            <p:nvPr/>
          </p:nvSpPr>
          <p:spPr>
            <a:xfrm>
              <a:off x="7853318" y="1868382"/>
              <a:ext cx="337015" cy="360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10CE24-0A30-4AE9-A993-3C3DCACBC95B}"/>
              </a:ext>
            </a:extLst>
          </p:cNvPr>
          <p:cNvGrpSpPr/>
          <p:nvPr/>
        </p:nvGrpSpPr>
        <p:grpSpPr>
          <a:xfrm>
            <a:off x="4848768" y="2917523"/>
            <a:ext cx="284778" cy="300082"/>
            <a:chOff x="6985000" y="2013090"/>
            <a:chExt cx="341733" cy="3600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CC5C136-50FF-41B3-A34B-677874CD69EC}"/>
                </a:ext>
              </a:extLst>
            </p:cNvPr>
            <p:cNvSpPr/>
            <p:nvPr/>
          </p:nvSpPr>
          <p:spPr bwMode="auto">
            <a:xfrm>
              <a:off x="6985000" y="2033815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b="1" dirty="0">
                <a:latin typeface="Comic Sans MS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A3CDE7-B13D-4AB7-B4D0-8808B579E071}"/>
                </a:ext>
              </a:extLst>
            </p:cNvPr>
            <p:cNvSpPr txBox="1"/>
            <p:nvPr/>
          </p:nvSpPr>
          <p:spPr>
            <a:xfrm>
              <a:off x="6989718" y="2013090"/>
              <a:ext cx="337015" cy="360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1E7159-B982-454B-B6A5-07C2EF93AC27}"/>
              </a:ext>
            </a:extLst>
          </p:cNvPr>
          <p:cNvGrpSpPr/>
          <p:nvPr/>
        </p:nvGrpSpPr>
        <p:grpSpPr>
          <a:xfrm>
            <a:off x="3542639" y="3275973"/>
            <a:ext cx="284778" cy="675860"/>
            <a:chOff x="4876800" y="4876800"/>
            <a:chExt cx="341733" cy="8110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C0CD58-B8E6-4C26-812E-423C26DB93CA}"/>
                </a:ext>
              </a:extLst>
            </p:cNvPr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0EE939-629F-466E-B22A-434CB499E39A}"/>
                </a:ext>
              </a:extLst>
            </p:cNvPr>
            <p:cNvGrpSpPr/>
            <p:nvPr/>
          </p:nvGrpSpPr>
          <p:grpSpPr>
            <a:xfrm>
              <a:off x="4876800" y="5105400"/>
              <a:ext cx="341733" cy="360098"/>
              <a:chOff x="7848600" y="1868382"/>
              <a:chExt cx="341733" cy="36009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54728ED-62D9-498C-96DC-A19BACB63927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b="1" dirty="0">
                  <a:latin typeface="Comic Sans MS" pitchFamily="66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C41189-1ECC-4809-ADC4-327582670DF0}"/>
                  </a:ext>
                </a:extLst>
              </p:cNvPr>
              <p:cNvSpPr txBox="1"/>
              <p:nvPr/>
            </p:nvSpPr>
            <p:spPr>
              <a:xfrm>
                <a:off x="7853318" y="1868382"/>
                <a:ext cx="337015" cy="360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9CDFEE-1AC6-444D-AC7C-FB86C61C723A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4993123" y="1890516"/>
            <a:ext cx="719668" cy="10270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1586DE-344D-4781-A25C-7EBD89A5E1D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796634" y="3067564"/>
            <a:ext cx="1056066" cy="9363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9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8774-4C5A-48B8-8F1C-05D825E5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33" dirty="0"/>
              <a:t>Transferring Data: DMA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6A33D38-F8D0-496F-91D2-3417AA7E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1700395" y="1390681"/>
            <a:ext cx="5743210" cy="383199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310CE24-0A30-4AE9-A993-3C3DCACBC95B}"/>
              </a:ext>
            </a:extLst>
          </p:cNvPr>
          <p:cNvGrpSpPr/>
          <p:nvPr/>
        </p:nvGrpSpPr>
        <p:grpSpPr>
          <a:xfrm>
            <a:off x="3451604" y="3808681"/>
            <a:ext cx="284778" cy="300082"/>
            <a:chOff x="6985000" y="2013090"/>
            <a:chExt cx="341733" cy="3600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CC5C136-50FF-41B3-A34B-677874CD69EC}"/>
                </a:ext>
              </a:extLst>
            </p:cNvPr>
            <p:cNvSpPr/>
            <p:nvPr/>
          </p:nvSpPr>
          <p:spPr bwMode="auto">
            <a:xfrm>
              <a:off x="6985000" y="2033815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b="1" dirty="0">
                <a:latin typeface="Comic Sans MS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A3CDE7-B13D-4AB7-B4D0-8808B579E071}"/>
                </a:ext>
              </a:extLst>
            </p:cNvPr>
            <p:cNvSpPr txBox="1"/>
            <p:nvPr/>
          </p:nvSpPr>
          <p:spPr>
            <a:xfrm>
              <a:off x="6989718" y="2013090"/>
              <a:ext cx="337015" cy="360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4</a:t>
              </a:r>
            </a:p>
          </p:txBody>
        </p:sp>
      </p:grp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22A98B8C-36AA-43F2-A1B1-E1AE9B0A09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73821" y="2119562"/>
            <a:ext cx="743492" cy="2733945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D63727-4A10-454B-BEE9-3C8FE1207C29}"/>
              </a:ext>
            </a:extLst>
          </p:cNvPr>
          <p:cNvGrpSpPr/>
          <p:nvPr/>
        </p:nvGrpSpPr>
        <p:grpSpPr>
          <a:xfrm>
            <a:off x="5348965" y="3173447"/>
            <a:ext cx="284778" cy="300082"/>
            <a:chOff x="6985000" y="2013090"/>
            <a:chExt cx="341733" cy="36009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046F96D-8BD3-4595-9871-048BCA250E2C}"/>
                </a:ext>
              </a:extLst>
            </p:cNvPr>
            <p:cNvSpPr/>
            <p:nvPr/>
          </p:nvSpPr>
          <p:spPr bwMode="auto">
            <a:xfrm>
              <a:off x="6985000" y="2033815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b="1" dirty="0">
                <a:latin typeface="Comic Sans MS" pitchFamily="66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6B9B835-C548-4932-8B09-A54A469658B0}"/>
                </a:ext>
              </a:extLst>
            </p:cNvPr>
            <p:cNvSpPr txBox="1"/>
            <p:nvPr/>
          </p:nvSpPr>
          <p:spPr>
            <a:xfrm>
              <a:off x="6989718" y="2013090"/>
              <a:ext cx="337015" cy="360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5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5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A4A911-B28A-4C13-9F00-84AC92419A2A}"/>
              </a:ext>
            </a:extLst>
          </p:cNvPr>
          <p:cNvGrpSpPr/>
          <p:nvPr/>
        </p:nvGrpSpPr>
        <p:grpSpPr>
          <a:xfrm>
            <a:off x="4541444" y="1873489"/>
            <a:ext cx="437338" cy="898103"/>
            <a:chOff x="4876800" y="4610108"/>
            <a:chExt cx="524806" cy="107772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DCCEC1-D846-4131-89D9-96FB1B22D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6800" y="4610108"/>
              <a:ext cx="524806" cy="10777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C49286A-561B-434F-9701-BE85A9D5A84D}"/>
                </a:ext>
              </a:extLst>
            </p:cNvPr>
            <p:cNvGrpSpPr/>
            <p:nvPr/>
          </p:nvGrpSpPr>
          <p:grpSpPr>
            <a:xfrm>
              <a:off x="4876800" y="5119131"/>
              <a:ext cx="341733" cy="360099"/>
              <a:chOff x="7848600" y="1882113"/>
              <a:chExt cx="341733" cy="360099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720DF4B-54AC-4A97-9381-2ACF8011174A}"/>
                  </a:ext>
                </a:extLst>
              </p:cNvPr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7619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b="1" dirty="0">
                  <a:latin typeface="Comic Sans MS" pitchFamily="66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9D9479-0112-4353-8C4F-F6F21FA6D4F2}"/>
                  </a:ext>
                </a:extLst>
              </p:cNvPr>
              <p:cNvSpPr txBox="1"/>
              <p:nvPr/>
            </p:nvSpPr>
            <p:spPr>
              <a:xfrm>
                <a:off x="7853318" y="1882113"/>
                <a:ext cx="337015" cy="360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500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310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980DB-750E-4381-9042-7F21B5A3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Devices: Notifying the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31A56-8895-4711-9F0F-B212D48B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7" dirty="0"/>
              <a:t>The OS needs to know when:</a:t>
            </a:r>
          </a:p>
          <a:p>
            <a:pPr lvl="1"/>
            <a:r>
              <a:rPr lang="en-US" sz="2333" dirty="0"/>
              <a:t>The I/O device has completed an operation</a:t>
            </a:r>
          </a:p>
          <a:p>
            <a:pPr lvl="1"/>
            <a:r>
              <a:rPr lang="en-US" sz="2333" dirty="0"/>
              <a:t>The I/O device has encountered an error</a:t>
            </a:r>
          </a:p>
          <a:p>
            <a:pPr lvl="1"/>
            <a:endParaRPr lang="en-US" sz="2333" dirty="0"/>
          </a:p>
          <a:p>
            <a:r>
              <a:rPr lang="en-US" sz="2667" dirty="0"/>
              <a:t>Two options:</a:t>
            </a:r>
          </a:p>
          <a:p>
            <a:pPr lvl="1"/>
            <a:r>
              <a:rPr lang="en-US" sz="2333" b="1" dirty="0"/>
              <a:t>Interrupts</a:t>
            </a:r>
          </a:p>
          <a:p>
            <a:pPr lvl="1"/>
            <a:r>
              <a:rPr lang="en-US" sz="2333" b="1" dirty="0"/>
              <a:t>Polling</a:t>
            </a:r>
          </a:p>
        </p:txBody>
      </p:sp>
    </p:spTree>
    <p:extLst>
      <p:ext uri="{BB962C8B-B14F-4D97-AF65-F5344CB8AC3E}">
        <p14:creationId xmlns:p14="http://schemas.microsoft.com/office/powerpoint/2010/main" val="2847691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8E6B-0BD4-4952-B04C-20CA565D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Devices: Notifying the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E91C-1216-4879-AB05-F4681010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Interrupt:</a:t>
            </a:r>
            <a:r>
              <a:rPr lang="en-US" dirty="0"/>
              <a:t> Device generates an interrupt whenever it needs CPU’s attention</a:t>
            </a:r>
          </a:p>
          <a:p>
            <a:pPr lvl="1"/>
            <a:r>
              <a:rPr lang="en-US" dirty="0"/>
              <a:t>Pro: Handles unpredictable events well</a:t>
            </a:r>
          </a:p>
          <a:p>
            <a:pPr lvl="1"/>
            <a:r>
              <a:rPr lang="en-US" dirty="0"/>
              <a:t>Con: Handling each interrupt relatively high overhead</a:t>
            </a:r>
          </a:p>
          <a:p>
            <a:endParaRPr lang="en-US" dirty="0"/>
          </a:p>
          <a:p>
            <a:r>
              <a:rPr lang="en-US" b="1" dirty="0"/>
              <a:t>Polling:</a:t>
            </a:r>
            <a:r>
              <a:rPr lang="en-US" dirty="0"/>
              <a:t> OS periodically checks a device-specific status register</a:t>
            </a:r>
          </a:p>
          <a:p>
            <a:pPr lvl="1"/>
            <a:r>
              <a:rPr lang="en-US" dirty="0"/>
              <a:t>Pro: Low overhead to run this check</a:t>
            </a:r>
          </a:p>
          <a:p>
            <a:pPr lvl="1"/>
            <a:r>
              <a:rPr lang="en-US" dirty="0"/>
              <a:t>Con: May waste cycles checking for infrequent events</a:t>
            </a:r>
          </a:p>
        </p:txBody>
      </p:sp>
    </p:spTree>
    <p:extLst>
      <p:ext uri="{BB962C8B-B14F-4D97-AF65-F5344CB8AC3E}">
        <p14:creationId xmlns:p14="http://schemas.microsoft.com/office/powerpoint/2010/main" val="3825746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8E6B-0BD4-4952-B04C-20CA565D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Devices: Notifying the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E91C-1216-4879-AB05-F46810107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 devices combine both interrupts and polling</a:t>
            </a:r>
          </a:p>
          <a:p>
            <a:endParaRPr lang="en-US" dirty="0"/>
          </a:p>
          <a:p>
            <a:r>
              <a:rPr lang="en-US" dirty="0"/>
              <a:t>Example: High-bandwidth network adapter</a:t>
            </a:r>
          </a:p>
          <a:p>
            <a:pPr lvl="1">
              <a:spcAft>
                <a:spcPts val="1000"/>
              </a:spcAft>
            </a:pPr>
            <a:r>
              <a:rPr lang="en-US" dirty="0"/>
              <a:t>Interrupt for first new incoming packet</a:t>
            </a:r>
          </a:p>
          <a:p>
            <a:pPr lvl="1">
              <a:spcAft>
                <a:spcPts val="1000"/>
              </a:spcAft>
            </a:pPr>
            <a:r>
              <a:rPr lang="en-US" dirty="0"/>
              <a:t>OS polls for any subsequent packets until hardware queues are emptied</a:t>
            </a:r>
          </a:p>
        </p:txBody>
      </p:sp>
    </p:spTree>
    <p:extLst>
      <p:ext uri="{BB962C8B-B14F-4D97-AF65-F5344CB8AC3E}">
        <p14:creationId xmlns:p14="http://schemas.microsoft.com/office/powerpoint/2010/main" val="2422633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In a Picture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104886" y="3313910"/>
            <a:ext cx="444500" cy="123957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L3 Cache</a:t>
            </a:r>
            <a:br>
              <a:rPr lang="en-US" sz="1500" dirty="0">
                <a:latin typeface="+mj-lt"/>
                <a:ea typeface="Gill Sans" charset="0"/>
                <a:cs typeface="Gill Sans" charset="0"/>
              </a:rPr>
            </a:br>
            <a:r>
              <a:rPr lang="en-US" sz="1500" dirty="0">
                <a:latin typeface="+mj-lt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1357974" y="3712770"/>
            <a:ext cx="296333" cy="84071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270000" y="2327015"/>
            <a:ext cx="1682750" cy="10715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332178" y="2313786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270000" y="3471338"/>
            <a:ext cx="1682750" cy="108214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337469" y="3451494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741600" y="2182179"/>
            <a:ext cx="1095375" cy="240721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143000" y="1983057"/>
            <a:ext cx="2536032" cy="266170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717146" y="1998932"/>
            <a:ext cx="901659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2145788" y="4573328"/>
            <a:ext cx="4341813" cy="926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193106" y="2993957"/>
            <a:ext cx="808302" cy="158088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(DRAM)</a:t>
            </a:r>
          </a:p>
          <a:p>
            <a:endParaRPr lang="en-US" sz="15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336837" y="2574594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861344" y="2574593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862667" y="3712770"/>
            <a:ext cx="296333" cy="83456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430199" y="3574056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427553" y="2397983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5535100" y="2802386"/>
            <a:ext cx="952500" cy="17724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4193106" y="1892300"/>
            <a:ext cx="903438" cy="85515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23" y="2305746"/>
            <a:ext cx="1135178" cy="993280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66" y="1687853"/>
            <a:ext cx="1272186" cy="790094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679032" y="3580421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19501" y="31197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3679033" y="2123278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9501" y="16592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5029133" y="2054224"/>
            <a:ext cx="1799881" cy="135518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096544" y="2594244"/>
            <a:ext cx="586478" cy="115867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19648" y="1758856"/>
            <a:ext cx="63998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latin typeface="+mj-lt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230239" y="1944998"/>
            <a:ext cx="229198" cy="43665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44537" y="1983056"/>
            <a:ext cx="406307" cy="322689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3679031" y="2574593"/>
            <a:ext cx="51407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683000" y="2723365"/>
            <a:ext cx="89695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4531151" y="3059108"/>
            <a:ext cx="1594998" cy="718813"/>
          </a:xfrm>
          <a:prstGeom prst="curvedDown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solidFill>
                <a:schemeClr val="tx1"/>
              </a:solidFill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45365" y="3120124"/>
            <a:ext cx="1213730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DMA transfer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6E2D4A-745C-42B4-B503-6131DD8EE7D8}"/>
              </a:ext>
            </a:extLst>
          </p:cNvPr>
          <p:cNvSpPr/>
          <p:nvPr/>
        </p:nvSpPr>
        <p:spPr>
          <a:xfrm>
            <a:off x="3403219" y="1592752"/>
            <a:ext cx="1924708" cy="1381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A9EC5-9C2B-40BB-B7E6-6D66487DF6E7}"/>
              </a:ext>
            </a:extLst>
          </p:cNvPr>
          <p:cNvSpPr txBox="1"/>
          <p:nvPr/>
        </p:nvSpPr>
        <p:spPr>
          <a:xfrm>
            <a:off x="1008361" y="3058550"/>
            <a:ext cx="7218948" cy="2015936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txBody>
          <a:bodyPr wrap="square" rtlCol="0">
            <a:spAutoFit/>
          </a:bodyPr>
          <a:lstStyle/>
          <a:p>
            <a:pPr marL="238115" indent="-23811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I/O Controllers – </a:t>
            </a:r>
            <a:r>
              <a:rPr lang="en-US" sz="2000" dirty="0"/>
              <a:t>hardware to support communication between processor and HW</a:t>
            </a:r>
          </a:p>
          <a:p>
            <a:pPr marL="238115" indent="-23811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Processor accesses controller’s registers as if memory</a:t>
            </a:r>
          </a:p>
          <a:p>
            <a:pPr marL="619100" lvl="1" indent="-23811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Using memory bus or (sometimes) separate bus</a:t>
            </a:r>
          </a:p>
          <a:p>
            <a:pPr marL="238115" indent="-23811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Controllers signal processor through </a:t>
            </a:r>
            <a:r>
              <a:rPr lang="en-US" sz="2000" b="1" dirty="0"/>
              <a:t>interrupts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6759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572250" cy="1104636"/>
          </a:xfrm>
        </p:spPr>
        <p:txBody>
          <a:bodyPr/>
          <a:lstStyle/>
          <a:p>
            <a:r>
              <a:rPr lang="en-US" dirty="0"/>
              <a:t>Basic Performance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166" y="958023"/>
            <a:ext cx="8286495" cy="4346436"/>
          </a:xfrm>
        </p:spPr>
        <p:txBody>
          <a:bodyPr>
            <a:normAutofit lnSpcReduction="10000"/>
          </a:bodyPr>
          <a:lstStyle/>
          <a:p>
            <a:r>
              <a:rPr lang="en-US" sz="2333" b="1" dirty="0"/>
              <a:t>Response Time </a:t>
            </a:r>
            <a:r>
              <a:rPr lang="en-US" sz="2333" dirty="0"/>
              <a:t>or </a:t>
            </a:r>
            <a:r>
              <a:rPr lang="en-US" sz="2333" b="1" dirty="0"/>
              <a:t>Latency</a:t>
            </a:r>
            <a:r>
              <a:rPr lang="en-US" sz="2333" dirty="0"/>
              <a:t>: </a:t>
            </a:r>
            <a:r>
              <a:rPr lang="en-US" dirty="0"/>
              <a:t> </a:t>
            </a:r>
            <a:r>
              <a:rPr lang="en-US" sz="2333" dirty="0"/>
              <a:t>Time to perform an operation</a:t>
            </a:r>
            <a:r>
              <a:rPr lang="en-US" dirty="0"/>
              <a:t>(s)</a:t>
            </a:r>
            <a:endParaRPr lang="en-US" sz="2333" dirty="0"/>
          </a:p>
          <a:p>
            <a:endParaRPr lang="en-US" sz="2333" dirty="0"/>
          </a:p>
          <a:p>
            <a:r>
              <a:rPr lang="en-US" sz="2333" b="1" dirty="0"/>
              <a:t>Bandwidth</a:t>
            </a:r>
            <a:r>
              <a:rPr lang="en-US" sz="2333" dirty="0"/>
              <a:t> or </a:t>
            </a:r>
            <a:r>
              <a:rPr lang="en-US" sz="2333" b="1" dirty="0"/>
              <a:t>Throughput</a:t>
            </a:r>
            <a:r>
              <a:rPr lang="en-US" sz="2333" dirty="0"/>
              <a:t>: Rate at which operations are performed (op/s)</a:t>
            </a:r>
          </a:p>
          <a:p>
            <a:pPr lvl="1"/>
            <a:r>
              <a:rPr lang="en-US" sz="2000" dirty="0"/>
              <a:t>Files: MB/s, Networks: Mb/s, Arithmetic: GFLOP/s</a:t>
            </a:r>
          </a:p>
          <a:p>
            <a:pPr lvl="1"/>
            <a:endParaRPr lang="en-US" sz="2000" dirty="0"/>
          </a:p>
          <a:p>
            <a:r>
              <a:rPr lang="en-US" sz="2333" b="1" dirty="0"/>
              <a:t>Startup </a:t>
            </a:r>
            <a:r>
              <a:rPr lang="en-US" sz="2333" dirty="0"/>
              <a:t>or </a:t>
            </a:r>
            <a:r>
              <a:rPr lang="en-US" sz="2333" b="1" dirty="0"/>
              <a:t>Overhead</a:t>
            </a:r>
            <a:r>
              <a:rPr lang="en-US" sz="2333" dirty="0"/>
              <a:t>: time to initiate an operation</a:t>
            </a:r>
          </a:p>
          <a:p>
            <a:endParaRPr lang="en-US" sz="2333" dirty="0"/>
          </a:p>
          <a:p>
            <a:r>
              <a:rPr lang="en-US" sz="2333" dirty="0"/>
              <a:t>Most I/O operations are roughly linear in </a:t>
            </a:r>
            <a:r>
              <a:rPr lang="en-US" sz="2333" i="1" dirty="0"/>
              <a:t>n</a:t>
            </a:r>
            <a:r>
              <a:rPr lang="en-US" sz="2333" dirty="0"/>
              <a:t> bytes</a:t>
            </a:r>
          </a:p>
          <a:p>
            <a:pPr lvl="1"/>
            <a:r>
              <a:rPr lang="en-US" sz="2000" dirty="0"/>
              <a:t>Latency(</a:t>
            </a:r>
            <a:r>
              <a:rPr lang="en-US" sz="2000" i="1" dirty="0"/>
              <a:t>n</a:t>
            </a:r>
            <a:r>
              <a:rPr lang="en-US" sz="2000" dirty="0"/>
              <a:t>) = Overhead + </a:t>
            </a:r>
            <a:r>
              <a:rPr lang="en-US" i="1" dirty="0"/>
              <a:t>n</a:t>
            </a:r>
            <a:r>
              <a:rPr lang="en-US" sz="2000" dirty="0"/>
              <a:t>/</a:t>
            </a:r>
            <a:r>
              <a:rPr lang="en-US" sz="2000" dirty="0" err="1"/>
              <a:t>TransferCapacity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1634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39" y="34544"/>
            <a:ext cx="6572250" cy="1104636"/>
          </a:xfrm>
        </p:spPr>
        <p:txBody>
          <a:bodyPr/>
          <a:lstStyle/>
          <a:p>
            <a:r>
              <a:rPr lang="en-US" dirty="0"/>
              <a:t>Example: Fast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443" y="965728"/>
            <a:ext cx="6858000" cy="9176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 1 Gb/s link (</a:t>
            </a:r>
            <a:r>
              <a:rPr lang="en-US" i="1" dirty="0"/>
              <a:t>B</a:t>
            </a:r>
            <a:r>
              <a:rPr lang="en-US" dirty="0"/>
              <a:t> = 125 MB/s)</a:t>
            </a:r>
          </a:p>
          <a:p>
            <a:pPr lvl="1"/>
            <a:r>
              <a:rPr lang="en-US" dirty="0"/>
              <a:t>With a startup cost </a:t>
            </a:r>
            <a:r>
              <a:rPr lang="en-US" i="1" dirty="0"/>
              <a:t>S</a:t>
            </a:r>
            <a:r>
              <a:rPr lang="en-US" dirty="0"/>
              <a:t> = 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1" y="1883375"/>
            <a:ext cx="4534958" cy="36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15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67" y="100484"/>
            <a:ext cx="7636747" cy="1065125"/>
          </a:xfrm>
        </p:spPr>
        <p:txBody>
          <a:bodyPr/>
          <a:lstStyle/>
          <a:p>
            <a:r>
              <a:rPr lang="en-US" dirty="0"/>
              <a:t>Example: At 10ms startup</a:t>
            </a:r>
            <a:br>
              <a:rPr lang="en-US" dirty="0"/>
            </a:br>
            <a:r>
              <a:rPr lang="en-US" dirty="0"/>
              <a:t>(More Like a Disk)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43" y="1686846"/>
            <a:ext cx="4475715" cy="36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89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002B-8951-49D1-80CB-74F99F65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determines peak bandwidth for I/O?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3AD2-22E9-473B-8F0D-5D42445E3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Bus Speed</a:t>
            </a:r>
            <a:endParaRPr lang="en-US" dirty="0"/>
          </a:p>
          <a:p>
            <a:pPr lvl="1"/>
            <a:r>
              <a:rPr lang="en-US" dirty="0"/>
              <a:t>PCI-X: 1064 MB/s = 133MHz x 64 bit (per lane)</a:t>
            </a:r>
          </a:p>
          <a:p>
            <a:pPr lvl="1"/>
            <a:r>
              <a:rPr lang="en-US" dirty="0"/>
              <a:t>Ultra Wide SCSI = 40 MB/s</a:t>
            </a:r>
          </a:p>
          <a:p>
            <a:pPr lvl="1"/>
            <a:r>
              <a:rPr lang="en-US" dirty="0"/>
              <a:t>USB 3.0 = 5 GB/s</a:t>
            </a:r>
          </a:p>
          <a:p>
            <a:pPr lvl="1"/>
            <a:r>
              <a:rPr lang="en-US" dirty="0"/>
              <a:t>Thunderbolt 3 = 40 Gb/s</a:t>
            </a:r>
          </a:p>
          <a:p>
            <a:r>
              <a:rPr lang="en-US" b="1" dirty="0"/>
              <a:t>Device Transfer Bandwidth</a:t>
            </a:r>
          </a:p>
          <a:p>
            <a:pPr lvl="1"/>
            <a:r>
              <a:rPr lang="en-US" dirty="0"/>
              <a:t>Rotational speed of spinning metal hard drive</a:t>
            </a:r>
          </a:p>
          <a:p>
            <a:pPr lvl="1"/>
            <a:r>
              <a:rPr lang="en-US" dirty="0"/>
              <a:t>Write/Read rate of NAND flash</a:t>
            </a:r>
          </a:p>
          <a:p>
            <a:pPr lvl="1"/>
            <a:r>
              <a:rPr lang="en-US" dirty="0"/>
              <a:t>Signaling rate of network link</a:t>
            </a:r>
          </a:p>
        </p:txBody>
      </p:sp>
    </p:spTree>
    <p:extLst>
      <p:ext uri="{BB962C8B-B14F-4D97-AF65-F5344CB8AC3E}">
        <p14:creationId xmlns:p14="http://schemas.microsoft.com/office/powerpoint/2010/main" val="240692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In a Picture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104886" y="3313910"/>
            <a:ext cx="444500" cy="123957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L3 Cache</a:t>
            </a:r>
            <a:br>
              <a:rPr lang="en-US" sz="1500" dirty="0">
                <a:latin typeface="+mj-lt"/>
                <a:ea typeface="Gill Sans" charset="0"/>
                <a:cs typeface="Gill Sans" charset="0"/>
              </a:rPr>
            </a:br>
            <a:r>
              <a:rPr lang="en-US" sz="1500" dirty="0">
                <a:latin typeface="+mj-lt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1357974" y="3712770"/>
            <a:ext cx="296333" cy="84071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270000" y="2327015"/>
            <a:ext cx="1682750" cy="10715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332178" y="2313786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270000" y="3471338"/>
            <a:ext cx="1682750" cy="108214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1337469" y="3451494"/>
            <a:ext cx="513348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741600" y="2182179"/>
            <a:ext cx="1095375" cy="240721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143000" y="1983057"/>
            <a:ext cx="2536032" cy="266170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717146" y="1998932"/>
            <a:ext cx="901659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/>
          <a:p>
            <a:r>
              <a:rPr lang="en-US" altLang="ko-KR" sz="1500">
                <a:latin typeface="+mj-lt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2145788" y="4573328"/>
            <a:ext cx="4341813" cy="926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193106" y="2993957"/>
            <a:ext cx="808302" cy="158088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(DRAM)</a:t>
            </a:r>
          </a:p>
          <a:p>
            <a:endParaRPr lang="en-US" sz="15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1336837" y="2574594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861344" y="2574593"/>
            <a:ext cx="296333" cy="824404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862667" y="3712770"/>
            <a:ext cx="296333" cy="834566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430199" y="3574056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427553" y="2397983"/>
            <a:ext cx="296333" cy="97942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sz="1500" dirty="0">
                <a:latin typeface="+mj-lt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5535100" y="2802386"/>
            <a:ext cx="952500" cy="17724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>
                <a:latin typeface="+mj-lt"/>
                <a:ea typeface="Gill Sans" charset="0"/>
                <a:cs typeface="Gill Sans" charset="0"/>
              </a:rPr>
              <a:t>Secondary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 Storage </a:t>
            </a:r>
            <a:br>
              <a:rPr lang="en-US" sz="1500">
                <a:latin typeface="+mj-lt"/>
                <a:ea typeface="Gill Sans" charset="0"/>
                <a:cs typeface="Gill Sans" charset="0"/>
              </a:rPr>
            </a:br>
            <a:r>
              <a:rPr lang="en-US" sz="1500">
                <a:latin typeface="+mj-lt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4193106" y="1892300"/>
            <a:ext cx="903438" cy="85515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endParaRPr lang="en-US" altLang="ko-KR" sz="1500" dirty="0">
              <a:latin typeface="+mj-lt"/>
              <a:ea typeface="Gill Sans" charset="0"/>
              <a:cs typeface="Gill Sans" charset="0"/>
            </a:endParaRP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sz="1500" dirty="0">
                <a:latin typeface="+mj-lt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23" y="2305746"/>
            <a:ext cx="1135178" cy="993280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66" y="1687853"/>
            <a:ext cx="1272186" cy="790094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679032" y="3580421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19501" y="31197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3679033" y="2123278"/>
            <a:ext cx="514074" cy="303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9501" y="1659273"/>
            <a:ext cx="67928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5029133" y="2054224"/>
            <a:ext cx="1799881" cy="135518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096544" y="2594244"/>
            <a:ext cx="586478" cy="115867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19648" y="1758856"/>
            <a:ext cx="639983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>
                <a:latin typeface="+mj-lt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230239" y="1944998"/>
            <a:ext cx="229198" cy="43665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44537" y="1983056"/>
            <a:ext cx="406307" cy="322689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7">
                <a:solidFill>
                  <a:schemeClr val="tx1"/>
                </a:solidFill>
                <a:latin typeface="+mj-lt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3679031" y="2574593"/>
            <a:ext cx="514075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683000" y="2723365"/>
            <a:ext cx="89695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4531151" y="3059108"/>
            <a:ext cx="1594998" cy="718813"/>
          </a:xfrm>
          <a:prstGeom prst="curvedDown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7">
              <a:solidFill>
                <a:schemeClr val="tx1"/>
              </a:solidFill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45365" y="3120124"/>
            <a:ext cx="1213730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+mj-lt"/>
                <a:ea typeface="Gill Sans" charset="0"/>
                <a:cs typeface="Gill Sans" charset="0"/>
              </a:rPr>
              <a:t>DMA transfer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6E2D4A-745C-42B4-B503-6131DD8EE7D8}"/>
              </a:ext>
            </a:extLst>
          </p:cNvPr>
          <p:cNvSpPr/>
          <p:nvPr/>
        </p:nvSpPr>
        <p:spPr>
          <a:xfrm>
            <a:off x="4503840" y="2326199"/>
            <a:ext cx="3497160" cy="17724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A9EC5-9C2B-40BB-B7E6-6D66487DF6E7}"/>
              </a:ext>
            </a:extLst>
          </p:cNvPr>
          <p:cNvSpPr txBox="1"/>
          <p:nvPr/>
        </p:nvSpPr>
        <p:spPr>
          <a:xfrm>
            <a:off x="1008362" y="3058550"/>
            <a:ext cx="3502686" cy="1323439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txBody>
          <a:bodyPr wrap="square" rtlCol="0">
            <a:spAutoFit/>
          </a:bodyPr>
          <a:lstStyle/>
          <a:p>
            <a:pPr marL="238115" indent="-238115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Controllers communicate results through </a:t>
            </a:r>
            <a:r>
              <a:rPr lang="en-US" sz="2000" b="1" dirty="0"/>
              <a:t>registers</a:t>
            </a:r>
            <a:r>
              <a:rPr lang="en-US" sz="2000" dirty="0"/>
              <a:t> </a:t>
            </a:r>
            <a:r>
              <a:rPr lang="en-US" sz="2000" i="1" dirty="0"/>
              <a:t>or</a:t>
            </a:r>
            <a:r>
              <a:rPr lang="en-US" sz="2000" dirty="0"/>
              <a:t> </a:t>
            </a:r>
            <a:r>
              <a:rPr lang="en-US" sz="2000" b="1" dirty="0"/>
              <a:t>direct memory access</a:t>
            </a:r>
            <a:r>
              <a:rPr lang="en-US" sz="2000" dirty="0"/>
              <a:t> to main memory</a:t>
            </a:r>
          </a:p>
        </p:txBody>
      </p:sp>
    </p:spTree>
    <p:extLst>
      <p:ext uri="{BB962C8B-B14F-4D97-AF65-F5344CB8AC3E}">
        <p14:creationId xmlns:p14="http://schemas.microsoft.com/office/powerpoint/2010/main" val="260671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ADEE7-32F1-4281-9F90-91D40B4A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921F5-64B9-4F1B-9874-7B88E3244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Without I/O, computers are useless!</a:t>
            </a:r>
          </a:p>
          <a:p>
            <a:pPr>
              <a:spcAft>
                <a:spcPts val="1000"/>
              </a:spcAft>
            </a:pPr>
            <a:r>
              <a:rPr lang="en-US" dirty="0"/>
              <a:t>Thousands of devices, each slightly different</a:t>
            </a:r>
          </a:p>
          <a:p>
            <a:pPr>
              <a:spcAft>
                <a:spcPts val="1000"/>
              </a:spcAft>
            </a:pPr>
            <a:r>
              <a:rPr lang="en-US" dirty="0"/>
              <a:t>Devices unreliable: media failures and transmission errors</a:t>
            </a:r>
          </a:p>
          <a:p>
            <a:pPr>
              <a:spcAft>
                <a:spcPts val="1000"/>
              </a:spcAft>
            </a:pPr>
            <a:r>
              <a:rPr lang="en-US" dirty="0"/>
              <a:t>Devices unpredictable and/or slow</a:t>
            </a:r>
          </a:p>
        </p:txBody>
      </p:sp>
    </p:spTree>
    <p:extLst>
      <p:ext uri="{BB962C8B-B14F-4D97-AF65-F5344CB8AC3E}">
        <p14:creationId xmlns:p14="http://schemas.microsoft.com/office/powerpoint/2010/main" val="54222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I/O &amp; Storage Layers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502446" y="3724126"/>
            <a:ext cx="896921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29446" y="3575155"/>
            <a:ext cx="0" cy="14897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02714" y="3724126"/>
            <a:ext cx="0" cy="14897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899947" y="3873097"/>
            <a:ext cx="202174" cy="16257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217363" y="3873097"/>
            <a:ext cx="152161" cy="1625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32" name="Straight Connector 31"/>
          <p:cNvCxnSpPr>
            <a:stCxn id="29" idx="3"/>
            <a:endCxn id="30" idx="2"/>
          </p:cNvCxnSpPr>
          <p:nvPr/>
        </p:nvCxnSpPr>
        <p:spPr>
          <a:xfrm>
            <a:off x="4102121" y="3954383"/>
            <a:ext cx="115242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253671" y="3710526"/>
            <a:ext cx="202174" cy="16257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342533" y="3561555"/>
            <a:ext cx="0" cy="148971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991185" y="1275902"/>
            <a:ext cx="1788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Application / Service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5297" y="3727891"/>
            <a:ext cx="25474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3366FF"/>
                </a:solidFill>
                <a:latin typeface="Gill Sans" charset="0"/>
                <a:ea typeface="Gill Sans" charset="0"/>
                <a:cs typeface="Gill Sans" charset="0"/>
              </a:rPr>
              <a:t>Disks, Flash, Controllers, DMA</a:t>
            </a:r>
          </a:p>
        </p:txBody>
      </p:sp>
      <p:pic>
        <p:nvPicPr>
          <p:cNvPr id="42" name="Picture 41" descr="img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528" y="4150329"/>
            <a:ext cx="752760" cy="613696"/>
          </a:xfrm>
          <a:prstGeom prst="rect">
            <a:avLst/>
          </a:prstGeom>
        </p:spPr>
      </p:pic>
      <p:pic>
        <p:nvPicPr>
          <p:cNvPr id="43" name="Picture 4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82" y="4150328"/>
            <a:ext cx="1464683" cy="1005280"/>
          </a:xfrm>
          <a:prstGeom prst="rect">
            <a:avLst/>
          </a:prstGeom>
        </p:spPr>
      </p:pic>
      <p:pic>
        <p:nvPicPr>
          <p:cNvPr id="44" name="Picture 43" descr="image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87" y="4460772"/>
            <a:ext cx="785070" cy="606505"/>
          </a:xfrm>
          <a:prstGeom prst="rect">
            <a:avLst/>
          </a:prstGeom>
        </p:spPr>
      </p:pic>
      <p:pic>
        <p:nvPicPr>
          <p:cNvPr id="45" name="Picture 44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42" y="4706028"/>
            <a:ext cx="1157238" cy="560650"/>
          </a:xfrm>
          <a:prstGeom prst="rect">
            <a:avLst/>
          </a:prstGeom>
        </p:spPr>
      </p:pic>
      <p:pic>
        <p:nvPicPr>
          <p:cNvPr id="46" name="Picture 45" descr="imgres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68" y="4328253"/>
            <a:ext cx="739024" cy="739024"/>
          </a:xfrm>
          <a:prstGeom prst="rect">
            <a:avLst/>
          </a:prstGeom>
        </p:spPr>
      </p:pic>
      <p:pic>
        <p:nvPicPr>
          <p:cNvPr id="47" name="Picture 46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85" y="4327988"/>
            <a:ext cx="1054533" cy="75608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054685" y="3235375"/>
            <a:ext cx="4363386" cy="380304"/>
            <a:chOff x="2895600" y="3277435"/>
            <a:chExt cx="5236062" cy="456365"/>
          </a:xfrm>
        </p:grpSpPr>
        <p:sp>
          <p:nvSpPr>
            <p:cNvPr id="40" name="TextBox 39"/>
            <p:cNvSpPr txBox="1"/>
            <p:nvPr/>
          </p:nvSpPr>
          <p:spPr>
            <a:xfrm>
              <a:off x="5053820" y="3329391"/>
              <a:ext cx="3077842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3366FF"/>
                  </a:solidFill>
                  <a:latin typeface="Gill Sans" charset="0"/>
                  <a:ea typeface="Gill Sans" charset="0"/>
                  <a:cs typeface="Gill Sans" charset="0"/>
                </a:rPr>
                <a:t>Commands and Data Transfers</a:t>
              </a: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2895600" y="3277435"/>
              <a:ext cx="1816607" cy="45636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Gill Sans" charset="0"/>
                  <a:ea typeface="Gill Sans" charset="0"/>
                  <a:cs typeface="Gill Sans" charset="0"/>
                </a:rPr>
                <a:t>I/O Driver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36832" y="2835356"/>
            <a:ext cx="2784291" cy="399323"/>
            <a:chOff x="2994176" y="2797413"/>
            <a:chExt cx="3341149" cy="479187"/>
          </a:xfrm>
        </p:grpSpPr>
        <p:sp>
          <p:nvSpPr>
            <p:cNvPr id="39" name="TextBox 38"/>
            <p:cNvSpPr txBox="1"/>
            <p:nvPr/>
          </p:nvSpPr>
          <p:spPr>
            <a:xfrm>
              <a:off x="5053820" y="2797413"/>
              <a:ext cx="1281505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3366FF"/>
                  </a:solidFill>
                  <a:latin typeface="Gill Sans" charset="0"/>
                  <a:ea typeface="Gill Sans" charset="0"/>
                  <a:cs typeface="Gill Sans" charset="0"/>
                </a:rPr>
                <a:t>descriptors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2994176" y="2820235"/>
              <a:ext cx="1577824" cy="45636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Gill Sans" charset="0"/>
                  <a:ea typeface="Gill Sans" charset="0"/>
                  <a:cs typeface="Gill Sans" charset="0"/>
                </a:rPr>
                <a:t>File System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95416" y="2473375"/>
            <a:ext cx="2410263" cy="380304"/>
            <a:chOff x="3184477" y="2363035"/>
            <a:chExt cx="2892316" cy="456365"/>
          </a:xfrm>
        </p:grpSpPr>
        <p:sp>
          <p:nvSpPr>
            <p:cNvPr id="38" name="TextBox 37"/>
            <p:cNvSpPr txBox="1"/>
            <p:nvPr/>
          </p:nvSpPr>
          <p:spPr>
            <a:xfrm>
              <a:off x="5053820" y="2373867"/>
              <a:ext cx="1022973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3366FF"/>
                  </a:solidFill>
                  <a:latin typeface="Gill Sans" charset="0"/>
                  <a:ea typeface="Gill Sans" charset="0"/>
                  <a:cs typeface="Gill Sans" charset="0"/>
                </a:rPr>
                <a:t>registers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184477" y="2363035"/>
              <a:ext cx="1235123" cy="45636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 err="1">
                  <a:latin typeface="Gill Sans" charset="0"/>
                  <a:ea typeface="Gill Sans" charset="0"/>
                  <a:cs typeface="Gill Sans" charset="0"/>
                </a:rPr>
                <a:t>Syscall</a:t>
              </a:r>
              <a:endParaRPr lang="en-US" sz="15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36831" y="2092375"/>
            <a:ext cx="2479722" cy="380304"/>
            <a:chOff x="2994175" y="1905835"/>
            <a:chExt cx="2975666" cy="456365"/>
          </a:xfrm>
        </p:grpSpPr>
        <p:sp>
          <p:nvSpPr>
            <p:cNvPr id="37" name="TextBox 36"/>
            <p:cNvSpPr txBox="1"/>
            <p:nvPr/>
          </p:nvSpPr>
          <p:spPr>
            <a:xfrm>
              <a:off x="5053820" y="1916667"/>
              <a:ext cx="91602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3366FF"/>
                  </a:solidFill>
                  <a:latin typeface="Gill Sans" charset="0"/>
                  <a:ea typeface="Gill Sans" charset="0"/>
                  <a:cs typeface="Gill Sans" charset="0"/>
                </a:rPr>
                <a:t>handles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2994175" y="1905835"/>
              <a:ext cx="1577825" cy="45636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Gill Sans" charset="0"/>
                  <a:ea typeface="Gill Sans" charset="0"/>
                  <a:cs typeface="Gill Sans" charset="0"/>
                </a:rPr>
                <a:t>Low Level I/O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37339" y="1711375"/>
            <a:ext cx="2607426" cy="380304"/>
            <a:chOff x="2874784" y="1448635"/>
            <a:chExt cx="3128912" cy="456365"/>
          </a:xfrm>
        </p:grpSpPr>
        <p:sp>
          <p:nvSpPr>
            <p:cNvPr id="36" name="TextBox 35"/>
            <p:cNvSpPr txBox="1"/>
            <p:nvPr/>
          </p:nvSpPr>
          <p:spPr>
            <a:xfrm>
              <a:off x="5053820" y="1459467"/>
              <a:ext cx="949876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3366FF"/>
                  </a:solidFill>
                  <a:latin typeface="Gill Sans" charset="0"/>
                  <a:ea typeface="Gill Sans" charset="0"/>
                  <a:cs typeface="Gill Sans" charset="0"/>
                </a:rPr>
                <a:t>streams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2874784" y="1448635"/>
              <a:ext cx="1816606" cy="456365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76200" tIns="38100" rIns="76200" bIns="381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Gill Sans" charset="0"/>
                  <a:ea typeface="Gill Sans" charset="0"/>
                  <a:cs typeface="Gill Sans" charset="0"/>
                </a:rPr>
                <a:t>High Level I/O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155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BA7F-E2DE-4225-8706-B7984589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Parameters for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25EE2-7E4B-42D5-8505-83379974A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Data Granularity: </a:t>
            </a:r>
            <a:r>
              <a:rPr lang="en-US" b="1" dirty="0"/>
              <a:t>byte</a:t>
            </a:r>
            <a:r>
              <a:rPr lang="en-US" dirty="0"/>
              <a:t> (e.g., keyboard) versus </a:t>
            </a:r>
            <a:r>
              <a:rPr lang="en-US" b="1" dirty="0"/>
              <a:t>block</a:t>
            </a:r>
            <a:r>
              <a:rPr lang="en-US" dirty="0"/>
              <a:t> (e.g., disks and network)</a:t>
            </a:r>
          </a:p>
          <a:p>
            <a:pPr>
              <a:spcAft>
                <a:spcPts val="1000"/>
              </a:spcAft>
            </a:pPr>
            <a:r>
              <a:rPr lang="en-US" dirty="0"/>
              <a:t>Access pattern: </a:t>
            </a:r>
            <a:r>
              <a:rPr lang="en-US" b="1" dirty="0"/>
              <a:t>sequential</a:t>
            </a:r>
            <a:r>
              <a:rPr lang="en-US" dirty="0"/>
              <a:t> (e.g., tape) versus </a:t>
            </a:r>
            <a:r>
              <a:rPr lang="en-US" b="1" dirty="0"/>
              <a:t>random</a:t>
            </a:r>
            <a:r>
              <a:rPr lang="en-US" dirty="0"/>
              <a:t> (e.g., hard drive)</a:t>
            </a:r>
          </a:p>
          <a:p>
            <a:pPr>
              <a:spcAft>
                <a:spcPts val="1000"/>
              </a:spcAft>
            </a:pPr>
            <a:r>
              <a:rPr lang="en-US" dirty="0"/>
              <a:t>Transfer Notification: </a:t>
            </a:r>
            <a:r>
              <a:rPr lang="en-US" b="1" dirty="0"/>
              <a:t>Polling</a:t>
            </a:r>
            <a:r>
              <a:rPr lang="en-US" dirty="0"/>
              <a:t> vs. </a:t>
            </a:r>
            <a:r>
              <a:rPr lang="en-US" b="1" dirty="0"/>
              <a:t>Interrupts</a:t>
            </a:r>
          </a:p>
          <a:p>
            <a:pPr>
              <a:spcAft>
                <a:spcPts val="1000"/>
              </a:spcAft>
            </a:pPr>
            <a:r>
              <a:rPr lang="en-US" dirty="0"/>
              <a:t>Transfer Mechanism: </a:t>
            </a:r>
            <a:r>
              <a:rPr lang="en-US" b="1" dirty="0"/>
              <a:t>Programmed I/O</a:t>
            </a:r>
            <a:r>
              <a:rPr lang="en-US" dirty="0"/>
              <a:t> versus </a:t>
            </a:r>
            <a:r>
              <a:rPr lang="en-US" b="1" dirty="0"/>
              <a:t>direct memory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7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825500" y="1339323"/>
            <a:ext cx="7429500" cy="3175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127000"/>
            <a:ext cx="5969000" cy="444500"/>
          </a:xfrm>
        </p:spPr>
        <p:txBody>
          <a:bodyPr>
            <a:normAutofit fontScale="90000"/>
          </a:bodyPr>
          <a:lstStyle/>
          <a:p>
            <a:r>
              <a:rPr lang="en-US" sz="3333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68152" y="698500"/>
            <a:ext cx="7159848" cy="3810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5250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Process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0987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80323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 err="1">
                <a:latin typeface="+mj-lt"/>
                <a:ea typeface="Gill Sans" charset="0"/>
                <a:cs typeface="Gill Sans" charset="0"/>
              </a:rPr>
              <a:t>Filesystems</a:t>
            </a:r>
            <a:endParaRPr lang="en-US" sz="1583" dirty="0">
              <a:latin typeface="+mj-lt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2461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583" dirty="0">
                <a:latin typeface="+mj-lt"/>
                <a:ea typeface="Gill Sans" charset="0"/>
                <a:cs typeface="Gill Sans" charset="0"/>
              </a:rPr>
            </a:br>
            <a:r>
              <a:rPr lang="en-US" sz="1583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781980" y="1498074"/>
            <a:ext cx="1346021" cy="73025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83" dirty="0">
                <a:latin typeface="+mj-lt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96815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Architecture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Dependent</a:t>
            </a:r>
          </a:p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42552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Manager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340262" y="2672824"/>
            <a:ext cx="1346021" cy="1714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781979" y="2672824"/>
            <a:ext cx="1346021" cy="8255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Network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880323" y="2672824"/>
            <a:ext cx="1346021" cy="825500"/>
            <a:chOff x="3733800" y="3276600"/>
            <a:chExt cx="1615225" cy="990600"/>
          </a:xfrm>
          <a:solidFill>
            <a:schemeClr val="bg1"/>
          </a:solidFill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80323" y="3561824"/>
            <a:ext cx="1346021" cy="825500"/>
            <a:chOff x="3733800" y="4419600"/>
            <a:chExt cx="1615225" cy="990600"/>
          </a:xfrm>
          <a:solidFill>
            <a:schemeClr val="bg1"/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Block</a:t>
              </a:r>
              <a:br>
                <a:rPr lang="en-US" sz="1500" dirty="0">
                  <a:latin typeface="+mj-lt"/>
                  <a:ea typeface="Gill Sans" charset="0"/>
                  <a:cs typeface="Gill Sans" charset="0"/>
                </a:rPr>
              </a:br>
              <a:r>
                <a:rPr lang="en-US" sz="1500" dirty="0">
                  <a:latin typeface="+mj-lt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244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800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35667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81979" y="3561824"/>
            <a:ext cx="1346021" cy="825500"/>
            <a:chOff x="7223974" y="4419600"/>
            <a:chExt cx="1615225" cy="990600"/>
          </a:xfrm>
          <a:solidFill>
            <a:schemeClr val="bg1"/>
          </a:solidFill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67" dirty="0">
                  <a:latin typeface="+mj-lt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619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latin typeface="+mj-lt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88453" y="2211127"/>
            <a:ext cx="1306191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Concurrency,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83814" y="2222500"/>
            <a:ext cx="90864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Virtual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71968" y="2211127"/>
            <a:ext cx="1349087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Files and </a:t>
            </a:r>
            <a:r>
              <a:rPr lang="en-US" sz="1667" dirty="0" err="1">
                <a:latin typeface="+mj-lt"/>
                <a:ea typeface="Gill Sans" charset="0"/>
                <a:cs typeface="Gill Sans" charset="0"/>
              </a:rPr>
              <a:t>dirs</a:t>
            </a:r>
            <a:r>
              <a:rPr lang="en-US" sz="1667" dirty="0">
                <a:latin typeface="+mj-lt"/>
                <a:ea typeface="Gill Sans" charset="0"/>
                <a:cs typeface="Gill Sans" charset="0"/>
              </a:rPr>
              <a:t>: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26318" y="2222500"/>
            <a:ext cx="1342612" cy="530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TTYs and</a:t>
            </a:r>
            <a:br>
              <a:rPr lang="en-US" sz="1667" dirty="0">
                <a:latin typeface="+mj-lt"/>
                <a:ea typeface="Gill Sans" charset="0"/>
                <a:cs typeface="Gill Sans" charset="0"/>
              </a:rPr>
            </a:br>
            <a:r>
              <a:rPr lang="en-US" sz="1667" dirty="0">
                <a:latin typeface="+mj-lt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88036" y="2328446"/>
            <a:ext cx="1252266" cy="31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67" dirty="0">
                <a:latin typeface="+mj-lt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223940" y="1085324"/>
            <a:ext cx="6681810" cy="391508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1137880" y="4546768"/>
            <a:ext cx="953037" cy="74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6970714" y="4649780"/>
            <a:ext cx="1009509" cy="6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639295" y="4533322"/>
            <a:ext cx="839158" cy="876795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937000" y="4641324"/>
            <a:ext cx="1188173" cy="6985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94" y="4418343"/>
            <a:ext cx="1169658" cy="116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24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34803</TotalTime>
  <Words>2348</Words>
  <Application>Microsoft Macintosh PowerPoint</Application>
  <PresentationFormat>On-screen Show (16:10)</PresentationFormat>
  <Paragraphs>552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굴림</vt:lpstr>
      <vt:lpstr>ＭＳ Ｐゴシック</vt:lpstr>
      <vt:lpstr>ＭＳ Ｐゴシック</vt:lpstr>
      <vt:lpstr>Arial</vt:lpstr>
      <vt:lpstr>Calibri</vt:lpstr>
      <vt:lpstr>Calibri Light</vt:lpstr>
      <vt:lpstr>Comic Sans MS</vt:lpstr>
      <vt:lpstr>Consolas</vt:lpstr>
      <vt:lpstr>Gill Sans</vt:lpstr>
      <vt:lpstr>Gill Sans Light</vt:lpstr>
      <vt:lpstr>Helvetica</vt:lpstr>
      <vt:lpstr>Times New Roman</vt:lpstr>
      <vt:lpstr>Trebuchet MS</vt:lpstr>
      <vt:lpstr>Office Theme</vt:lpstr>
      <vt:lpstr>CS6456: Graduate Operating Systems</vt:lpstr>
      <vt:lpstr>PowerPoint Presentation</vt:lpstr>
      <vt:lpstr>I/O In a Picture</vt:lpstr>
      <vt:lpstr>I/O In a Picture</vt:lpstr>
      <vt:lpstr>I/O In a Picture</vt:lpstr>
      <vt:lpstr>I/O Requirements</vt:lpstr>
      <vt:lpstr>I/O &amp; Storage Layers</vt:lpstr>
      <vt:lpstr>Operational Parameters for I/O</vt:lpstr>
      <vt:lpstr>Kernel Device Structure</vt:lpstr>
      <vt:lpstr>Kernel Device Structure</vt:lpstr>
      <vt:lpstr>Kernel Device Structure</vt:lpstr>
      <vt:lpstr>Kernel Device Structure</vt:lpstr>
      <vt:lpstr>POSIX I/O: Everything is a “File”</vt:lpstr>
      <vt:lpstr>Goal of the I/O Subsystem</vt:lpstr>
      <vt:lpstr>Options for User I/O Timing</vt:lpstr>
      <vt:lpstr>Non-Block I/O “Don’t Wait”</vt:lpstr>
      <vt:lpstr>I/O Multiplexing: select/poll</vt:lpstr>
      <vt:lpstr>select() example</vt:lpstr>
      <vt:lpstr>Asynchronous I/O – “Tell Me Later”</vt:lpstr>
      <vt:lpstr>Basic event loop structure</vt:lpstr>
      <vt:lpstr>Streams vs. File Descriptors</vt:lpstr>
      <vt:lpstr>Why Buffer in Userspace? Overhead!</vt:lpstr>
      <vt:lpstr>Why Buffer in Userspace? Functionality.</vt:lpstr>
      <vt:lpstr>Types of Devices</vt:lpstr>
      <vt:lpstr>Types of Devices</vt:lpstr>
      <vt:lpstr>Chip-scale Features of 2015 x86</vt:lpstr>
      <vt:lpstr>Sky Lake I/O: PCH</vt:lpstr>
      <vt:lpstr>Modern I/O Systems</vt:lpstr>
      <vt:lpstr>Flashback: Range of Timescales</vt:lpstr>
      <vt:lpstr>Challenge: Range of Device Data Transfer Rates</vt:lpstr>
      <vt:lpstr>How does the processor talk to the device?</vt:lpstr>
      <vt:lpstr>PowerPoint Presentation</vt:lpstr>
      <vt:lpstr>Ex: Memory-Mapped Display Controller</vt:lpstr>
      <vt:lpstr>Transferring Data to/from Controller</vt:lpstr>
      <vt:lpstr>Transferring Data: DMA</vt:lpstr>
      <vt:lpstr>Transferring Data: DMA</vt:lpstr>
      <vt:lpstr>I/O Devices: Notifying the OS</vt:lpstr>
      <vt:lpstr>I/O Devices: Notifying the OS</vt:lpstr>
      <vt:lpstr>I/O Devices: Notifying the OS</vt:lpstr>
      <vt:lpstr>Basic Performance Concepts</vt:lpstr>
      <vt:lpstr>Example: Fast Network</vt:lpstr>
      <vt:lpstr>Example: At 10ms startup (More Like a Disk)</vt:lpstr>
      <vt:lpstr>What determines peak bandwidth for I/O?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396</cp:revision>
  <dcterms:created xsi:type="dcterms:W3CDTF">2015-09-15T19:03:29Z</dcterms:created>
  <dcterms:modified xsi:type="dcterms:W3CDTF">2019-09-18T14:18:12Z</dcterms:modified>
</cp:coreProperties>
</file>